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4" r:id="rId1"/>
  </p:sldMasterIdLst>
  <p:sldIdLst>
    <p:sldId id="256" r:id="rId2"/>
    <p:sldId id="258" r:id="rId3"/>
    <p:sldId id="259" r:id="rId4"/>
    <p:sldId id="260" r:id="rId5"/>
    <p:sldId id="261" r:id="rId6"/>
    <p:sldId id="265" r:id="rId7"/>
    <p:sldId id="264"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BB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21"/>
    <p:restoredTop sz="94674"/>
  </p:normalViewPr>
  <p:slideViewPr>
    <p:cSldViewPr snapToGrid="0" snapToObjects="1">
      <p:cViewPr>
        <p:scale>
          <a:sx n="83" d="100"/>
          <a:sy n="83" d="100"/>
        </p:scale>
        <p:origin x="752" y="1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A68C73-FF85-7944-ACAB-ED2AFAB57FD6}"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6285F60A-807E-B143-ACF9-90E261C63714}">
      <dgm:prSet phldrT="[Text]"/>
      <dgm:spPr/>
      <dgm:t>
        <a:bodyPr/>
        <a:lstStyle/>
        <a:p>
          <a:r>
            <a:rPr lang="en-US" dirty="0">
              <a:latin typeface="Calibri" panose="020F0502020204030204" pitchFamily="34" charset="0"/>
              <a:cs typeface="Calibri" panose="020F0502020204030204" pitchFamily="34" charset="0"/>
            </a:rPr>
            <a:t>1. Personal information must be fairly and lawfully processed.</a:t>
          </a:r>
        </a:p>
      </dgm:t>
    </dgm:pt>
    <dgm:pt modelId="{80D19692-CB28-F34A-82F4-722DD1CFA041}" type="parTrans" cxnId="{37E15C78-6FF8-9246-A4C2-C9A6C600B3DC}">
      <dgm:prSet/>
      <dgm:spPr/>
      <dgm:t>
        <a:bodyPr/>
        <a:lstStyle/>
        <a:p>
          <a:endParaRPr lang="en-US"/>
        </a:p>
      </dgm:t>
    </dgm:pt>
    <dgm:pt modelId="{B9D4F070-CC08-6448-99F6-AC5C0F558158}" type="sibTrans" cxnId="{37E15C78-6FF8-9246-A4C2-C9A6C600B3DC}">
      <dgm:prSet/>
      <dgm:spPr/>
      <dgm:t>
        <a:bodyPr/>
        <a:lstStyle/>
        <a:p>
          <a:endParaRPr lang="en-US"/>
        </a:p>
      </dgm:t>
    </dgm:pt>
    <dgm:pt modelId="{22291D27-78C9-E84A-BD09-9D7F4EED910A}">
      <dgm:prSet phldrT="[Text]"/>
      <dgm:spPr/>
      <dgm:t>
        <a:bodyPr/>
        <a:lstStyle/>
        <a:p>
          <a:r>
            <a:rPr lang="en-US" dirty="0">
              <a:latin typeface="Calibri" panose="020F0502020204030204" pitchFamily="34" charset="0"/>
              <a:cs typeface="Calibri" panose="020F0502020204030204" pitchFamily="34" charset="0"/>
            </a:rPr>
            <a:t>2. Personal  information must be processed for limited purposes.</a:t>
          </a:r>
        </a:p>
      </dgm:t>
    </dgm:pt>
    <dgm:pt modelId="{5F3F480D-E45F-4241-821F-C876A2F215DC}" type="parTrans" cxnId="{FF2ED606-4DA5-B645-BDAA-E24ADF09672B}">
      <dgm:prSet/>
      <dgm:spPr/>
      <dgm:t>
        <a:bodyPr/>
        <a:lstStyle/>
        <a:p>
          <a:endParaRPr lang="en-US"/>
        </a:p>
      </dgm:t>
    </dgm:pt>
    <dgm:pt modelId="{AFAEB868-2E63-764B-8965-EB89F5B4E681}" type="sibTrans" cxnId="{FF2ED606-4DA5-B645-BDAA-E24ADF09672B}">
      <dgm:prSet/>
      <dgm:spPr/>
      <dgm:t>
        <a:bodyPr/>
        <a:lstStyle/>
        <a:p>
          <a:endParaRPr lang="en-US"/>
        </a:p>
      </dgm:t>
    </dgm:pt>
    <dgm:pt modelId="{7FA800B1-705D-1945-8BF8-65A9AC290A78}">
      <dgm:prSet phldrT="[Text]"/>
      <dgm:spPr/>
      <dgm:t>
        <a:bodyPr/>
        <a:lstStyle/>
        <a:p>
          <a:r>
            <a:rPr lang="en-US" dirty="0">
              <a:latin typeface="Calibri" panose="020F0502020204030204" pitchFamily="34" charset="0"/>
              <a:cs typeface="Calibri" panose="020F0502020204030204" pitchFamily="34" charset="0"/>
            </a:rPr>
            <a:t>3. Information regarding data processing must be notified to Data principle.</a:t>
          </a:r>
        </a:p>
      </dgm:t>
    </dgm:pt>
    <dgm:pt modelId="{5A19FF0E-1CBD-AD48-87AB-E253D1C13319}" type="parTrans" cxnId="{9891D820-DDA9-1C4F-BA55-2D340AABF02C}">
      <dgm:prSet/>
      <dgm:spPr/>
      <dgm:t>
        <a:bodyPr/>
        <a:lstStyle/>
        <a:p>
          <a:endParaRPr lang="en-US"/>
        </a:p>
      </dgm:t>
    </dgm:pt>
    <dgm:pt modelId="{80149EEE-D96D-724D-B245-3F8374FC4844}" type="sibTrans" cxnId="{9891D820-DDA9-1C4F-BA55-2D340AABF02C}">
      <dgm:prSet/>
      <dgm:spPr/>
      <dgm:t>
        <a:bodyPr/>
        <a:lstStyle/>
        <a:p>
          <a:endParaRPr lang="en-US"/>
        </a:p>
      </dgm:t>
    </dgm:pt>
    <dgm:pt modelId="{2E85046B-C82C-B549-BAA8-7142391BEFB3}">
      <dgm:prSet/>
      <dgm:spPr/>
      <dgm:t>
        <a:bodyPr/>
        <a:lstStyle/>
        <a:p>
          <a:r>
            <a:rPr lang="en-US" dirty="0">
              <a:latin typeface="Calibri" panose="020F0502020204030204" pitchFamily="34" charset="0"/>
              <a:cs typeface="Calibri" panose="020F0502020204030204" pitchFamily="34" charset="0"/>
            </a:rPr>
            <a:t>4. Such Notification must be easily comprehensible and in multiple languages where necessary.</a:t>
          </a:r>
        </a:p>
      </dgm:t>
    </dgm:pt>
    <dgm:pt modelId="{7662DDC7-E875-1749-98B7-99B3E8905EA7}" type="parTrans" cxnId="{F7958A6C-C8C4-8F4C-8AF6-FDCC24B2B279}">
      <dgm:prSet/>
      <dgm:spPr/>
      <dgm:t>
        <a:bodyPr/>
        <a:lstStyle/>
        <a:p>
          <a:endParaRPr lang="en-US"/>
        </a:p>
      </dgm:t>
    </dgm:pt>
    <dgm:pt modelId="{C6DA8AA6-66B2-A445-A9F8-DA6E30CC3C77}" type="sibTrans" cxnId="{F7958A6C-C8C4-8F4C-8AF6-FDCC24B2B279}">
      <dgm:prSet/>
      <dgm:spPr/>
      <dgm:t>
        <a:bodyPr/>
        <a:lstStyle/>
        <a:p>
          <a:endParaRPr lang="en-US"/>
        </a:p>
      </dgm:t>
    </dgm:pt>
    <dgm:pt modelId="{60C24933-C225-3B4B-A09B-45FC55F4CD4C}">
      <dgm:prSet/>
      <dgm:spPr/>
      <dgm:t>
        <a:bodyPr/>
        <a:lstStyle/>
        <a:p>
          <a:r>
            <a:rPr lang="en-US" dirty="0">
              <a:latin typeface="Calibri" panose="020F0502020204030204" pitchFamily="34" charset="0"/>
              <a:cs typeface="Calibri" panose="020F0502020204030204" pitchFamily="34" charset="0"/>
            </a:rPr>
            <a:t>5.Personal information must be adequate, relevant and not misleading.</a:t>
          </a:r>
        </a:p>
      </dgm:t>
    </dgm:pt>
    <dgm:pt modelId="{88E073E9-E443-1343-BDC5-5D418762A01E}" type="parTrans" cxnId="{8914710A-06F7-8D40-834E-3865868A3C2B}">
      <dgm:prSet/>
      <dgm:spPr/>
      <dgm:t>
        <a:bodyPr/>
        <a:lstStyle/>
        <a:p>
          <a:endParaRPr lang="en-US"/>
        </a:p>
      </dgm:t>
    </dgm:pt>
    <dgm:pt modelId="{3D66933C-EA88-1040-A0BC-5F0E46711D2F}" type="sibTrans" cxnId="{8914710A-06F7-8D40-834E-3865868A3C2B}">
      <dgm:prSet/>
      <dgm:spPr/>
      <dgm:t>
        <a:bodyPr/>
        <a:lstStyle/>
        <a:p>
          <a:endParaRPr lang="en-US"/>
        </a:p>
      </dgm:t>
    </dgm:pt>
    <dgm:pt modelId="{85A1CB0A-1590-D54A-9DD8-59355265492E}" type="pres">
      <dgm:prSet presAssocID="{EFA68C73-FF85-7944-ACAB-ED2AFAB57FD6}" presName="Name0" presStyleCnt="0">
        <dgm:presLayoutVars>
          <dgm:chMax val="7"/>
          <dgm:chPref val="7"/>
          <dgm:dir/>
        </dgm:presLayoutVars>
      </dgm:prSet>
      <dgm:spPr/>
    </dgm:pt>
    <dgm:pt modelId="{108C3E4A-1024-DA4D-8401-DB88506FC12D}" type="pres">
      <dgm:prSet presAssocID="{EFA68C73-FF85-7944-ACAB-ED2AFAB57FD6}" presName="Name1" presStyleCnt="0"/>
      <dgm:spPr/>
    </dgm:pt>
    <dgm:pt modelId="{B55D06BE-3C9D-E74A-856C-A55D4181D1F7}" type="pres">
      <dgm:prSet presAssocID="{EFA68C73-FF85-7944-ACAB-ED2AFAB57FD6}" presName="cycle" presStyleCnt="0"/>
      <dgm:spPr/>
    </dgm:pt>
    <dgm:pt modelId="{67076DB8-905A-9642-AF96-CD519793A26F}" type="pres">
      <dgm:prSet presAssocID="{EFA68C73-FF85-7944-ACAB-ED2AFAB57FD6}" presName="srcNode" presStyleLbl="node1" presStyleIdx="0" presStyleCnt="5"/>
      <dgm:spPr/>
    </dgm:pt>
    <dgm:pt modelId="{B700EB62-B220-D042-8DF2-9544CDF678AA}" type="pres">
      <dgm:prSet presAssocID="{EFA68C73-FF85-7944-ACAB-ED2AFAB57FD6}" presName="conn" presStyleLbl="parChTrans1D2" presStyleIdx="0" presStyleCnt="1"/>
      <dgm:spPr/>
    </dgm:pt>
    <dgm:pt modelId="{9AE20292-3D55-0B46-9664-9FE0136F22F9}" type="pres">
      <dgm:prSet presAssocID="{EFA68C73-FF85-7944-ACAB-ED2AFAB57FD6}" presName="extraNode" presStyleLbl="node1" presStyleIdx="0" presStyleCnt="5"/>
      <dgm:spPr/>
    </dgm:pt>
    <dgm:pt modelId="{393038EA-52BF-DA4D-A542-29C2C874AA7F}" type="pres">
      <dgm:prSet presAssocID="{EFA68C73-FF85-7944-ACAB-ED2AFAB57FD6}" presName="dstNode" presStyleLbl="node1" presStyleIdx="0" presStyleCnt="5"/>
      <dgm:spPr/>
    </dgm:pt>
    <dgm:pt modelId="{C11E2355-C4A2-584D-978C-A38A76E661C1}" type="pres">
      <dgm:prSet presAssocID="{6285F60A-807E-B143-ACF9-90E261C63714}" presName="text_1" presStyleLbl="node1" presStyleIdx="0" presStyleCnt="5">
        <dgm:presLayoutVars>
          <dgm:bulletEnabled val="1"/>
        </dgm:presLayoutVars>
      </dgm:prSet>
      <dgm:spPr/>
    </dgm:pt>
    <dgm:pt modelId="{25329755-6190-C243-A85A-16CBB49A1D05}" type="pres">
      <dgm:prSet presAssocID="{6285F60A-807E-B143-ACF9-90E261C63714}" presName="accent_1" presStyleCnt="0"/>
      <dgm:spPr/>
    </dgm:pt>
    <dgm:pt modelId="{DC333C1A-1B9F-1643-8B28-D3B47DF1F8B8}" type="pres">
      <dgm:prSet presAssocID="{6285F60A-807E-B143-ACF9-90E261C63714}" presName="accentRepeatNode" presStyleLbl="solidFgAcc1" presStyleIdx="0" presStyleCnt="5"/>
      <dgm:spPr/>
    </dgm:pt>
    <dgm:pt modelId="{0E896595-14F7-5D48-ADFE-2D35BCA2FB13}" type="pres">
      <dgm:prSet presAssocID="{22291D27-78C9-E84A-BD09-9D7F4EED910A}" presName="text_2" presStyleLbl="node1" presStyleIdx="1" presStyleCnt="5">
        <dgm:presLayoutVars>
          <dgm:bulletEnabled val="1"/>
        </dgm:presLayoutVars>
      </dgm:prSet>
      <dgm:spPr/>
    </dgm:pt>
    <dgm:pt modelId="{675816FE-9BF6-CE48-93A1-5A563C7C7700}" type="pres">
      <dgm:prSet presAssocID="{22291D27-78C9-E84A-BD09-9D7F4EED910A}" presName="accent_2" presStyleCnt="0"/>
      <dgm:spPr/>
    </dgm:pt>
    <dgm:pt modelId="{A33D520C-A326-7345-A76D-1AECE64879E9}" type="pres">
      <dgm:prSet presAssocID="{22291D27-78C9-E84A-BD09-9D7F4EED910A}" presName="accentRepeatNode" presStyleLbl="solidFgAcc1" presStyleIdx="1" presStyleCnt="5"/>
      <dgm:spPr/>
    </dgm:pt>
    <dgm:pt modelId="{587ECC15-D4C3-5846-BAA8-5DBA8C584E90}" type="pres">
      <dgm:prSet presAssocID="{7FA800B1-705D-1945-8BF8-65A9AC290A78}" presName="text_3" presStyleLbl="node1" presStyleIdx="2" presStyleCnt="5">
        <dgm:presLayoutVars>
          <dgm:bulletEnabled val="1"/>
        </dgm:presLayoutVars>
      </dgm:prSet>
      <dgm:spPr/>
    </dgm:pt>
    <dgm:pt modelId="{036AD7AF-6AF3-9044-9FA1-757EB7AAEAA7}" type="pres">
      <dgm:prSet presAssocID="{7FA800B1-705D-1945-8BF8-65A9AC290A78}" presName="accent_3" presStyleCnt="0"/>
      <dgm:spPr/>
    </dgm:pt>
    <dgm:pt modelId="{3F2F3393-4BB3-CF49-93F4-249D7EA474B1}" type="pres">
      <dgm:prSet presAssocID="{7FA800B1-705D-1945-8BF8-65A9AC290A78}" presName="accentRepeatNode" presStyleLbl="solidFgAcc1" presStyleIdx="2" presStyleCnt="5"/>
      <dgm:spPr/>
    </dgm:pt>
    <dgm:pt modelId="{76189D66-AFA4-EC43-8569-E7FAB90CB4A1}" type="pres">
      <dgm:prSet presAssocID="{2E85046B-C82C-B549-BAA8-7142391BEFB3}" presName="text_4" presStyleLbl="node1" presStyleIdx="3" presStyleCnt="5">
        <dgm:presLayoutVars>
          <dgm:bulletEnabled val="1"/>
        </dgm:presLayoutVars>
      </dgm:prSet>
      <dgm:spPr/>
    </dgm:pt>
    <dgm:pt modelId="{97E61A60-CFD2-604D-94B6-F64904968FB6}" type="pres">
      <dgm:prSet presAssocID="{2E85046B-C82C-B549-BAA8-7142391BEFB3}" presName="accent_4" presStyleCnt="0"/>
      <dgm:spPr/>
    </dgm:pt>
    <dgm:pt modelId="{531748EC-3A44-4240-90E6-46A11B82E664}" type="pres">
      <dgm:prSet presAssocID="{2E85046B-C82C-B549-BAA8-7142391BEFB3}" presName="accentRepeatNode" presStyleLbl="solidFgAcc1" presStyleIdx="3" presStyleCnt="5"/>
      <dgm:spPr/>
    </dgm:pt>
    <dgm:pt modelId="{B1DACEC8-5429-924C-A3F0-3D1E25E4E19C}" type="pres">
      <dgm:prSet presAssocID="{60C24933-C225-3B4B-A09B-45FC55F4CD4C}" presName="text_5" presStyleLbl="node1" presStyleIdx="4" presStyleCnt="5">
        <dgm:presLayoutVars>
          <dgm:bulletEnabled val="1"/>
        </dgm:presLayoutVars>
      </dgm:prSet>
      <dgm:spPr/>
    </dgm:pt>
    <dgm:pt modelId="{950FA32F-DB50-9046-944B-8CDBA9B05185}" type="pres">
      <dgm:prSet presAssocID="{60C24933-C225-3B4B-A09B-45FC55F4CD4C}" presName="accent_5" presStyleCnt="0"/>
      <dgm:spPr/>
    </dgm:pt>
    <dgm:pt modelId="{F845A53F-C879-554A-AD7B-845BE8F19DC4}" type="pres">
      <dgm:prSet presAssocID="{60C24933-C225-3B4B-A09B-45FC55F4CD4C}" presName="accentRepeatNode" presStyleLbl="solidFgAcc1" presStyleIdx="4" presStyleCnt="5"/>
      <dgm:spPr/>
    </dgm:pt>
  </dgm:ptLst>
  <dgm:cxnLst>
    <dgm:cxn modelId="{165FCB00-C216-F948-9CA7-72718FE85D2D}" type="presOf" srcId="{B9D4F070-CC08-6448-99F6-AC5C0F558158}" destId="{B700EB62-B220-D042-8DF2-9544CDF678AA}" srcOrd="0" destOrd="0" presId="urn:microsoft.com/office/officeart/2008/layout/VerticalCurvedList"/>
    <dgm:cxn modelId="{FF2ED606-4DA5-B645-BDAA-E24ADF09672B}" srcId="{EFA68C73-FF85-7944-ACAB-ED2AFAB57FD6}" destId="{22291D27-78C9-E84A-BD09-9D7F4EED910A}" srcOrd="1" destOrd="0" parTransId="{5F3F480D-E45F-4241-821F-C876A2F215DC}" sibTransId="{AFAEB868-2E63-764B-8965-EB89F5B4E681}"/>
    <dgm:cxn modelId="{8914710A-06F7-8D40-834E-3865868A3C2B}" srcId="{EFA68C73-FF85-7944-ACAB-ED2AFAB57FD6}" destId="{60C24933-C225-3B4B-A09B-45FC55F4CD4C}" srcOrd="4" destOrd="0" parTransId="{88E073E9-E443-1343-BDC5-5D418762A01E}" sibTransId="{3D66933C-EA88-1040-A0BC-5F0E46711D2F}"/>
    <dgm:cxn modelId="{9DB4F511-E191-154E-ADED-5D4222C4295F}" type="presOf" srcId="{6285F60A-807E-B143-ACF9-90E261C63714}" destId="{C11E2355-C4A2-584D-978C-A38A76E661C1}" srcOrd="0" destOrd="0" presId="urn:microsoft.com/office/officeart/2008/layout/VerticalCurvedList"/>
    <dgm:cxn modelId="{9891D820-DDA9-1C4F-BA55-2D340AABF02C}" srcId="{EFA68C73-FF85-7944-ACAB-ED2AFAB57FD6}" destId="{7FA800B1-705D-1945-8BF8-65A9AC290A78}" srcOrd="2" destOrd="0" parTransId="{5A19FF0E-1CBD-AD48-87AB-E253D1C13319}" sibTransId="{80149EEE-D96D-724D-B245-3F8374FC4844}"/>
    <dgm:cxn modelId="{D1362550-0F5B-184A-9C7D-FF824B11E815}" type="presOf" srcId="{7FA800B1-705D-1945-8BF8-65A9AC290A78}" destId="{587ECC15-D4C3-5846-BAA8-5DBA8C584E90}" srcOrd="0" destOrd="0" presId="urn:microsoft.com/office/officeart/2008/layout/VerticalCurvedList"/>
    <dgm:cxn modelId="{80F4B85D-0CAB-634D-B241-5751E4B9D112}" type="presOf" srcId="{EFA68C73-FF85-7944-ACAB-ED2AFAB57FD6}" destId="{85A1CB0A-1590-D54A-9DD8-59355265492E}" srcOrd="0" destOrd="0" presId="urn:microsoft.com/office/officeart/2008/layout/VerticalCurvedList"/>
    <dgm:cxn modelId="{F7958A6C-C8C4-8F4C-8AF6-FDCC24B2B279}" srcId="{EFA68C73-FF85-7944-ACAB-ED2AFAB57FD6}" destId="{2E85046B-C82C-B549-BAA8-7142391BEFB3}" srcOrd="3" destOrd="0" parTransId="{7662DDC7-E875-1749-98B7-99B3E8905EA7}" sibTransId="{C6DA8AA6-66B2-A445-A9F8-DA6E30CC3C77}"/>
    <dgm:cxn modelId="{6EBFBC77-99CF-8347-88A6-5C099E8C80A8}" type="presOf" srcId="{22291D27-78C9-E84A-BD09-9D7F4EED910A}" destId="{0E896595-14F7-5D48-ADFE-2D35BCA2FB13}" srcOrd="0" destOrd="0" presId="urn:microsoft.com/office/officeart/2008/layout/VerticalCurvedList"/>
    <dgm:cxn modelId="{37E15C78-6FF8-9246-A4C2-C9A6C600B3DC}" srcId="{EFA68C73-FF85-7944-ACAB-ED2AFAB57FD6}" destId="{6285F60A-807E-B143-ACF9-90E261C63714}" srcOrd="0" destOrd="0" parTransId="{80D19692-CB28-F34A-82F4-722DD1CFA041}" sibTransId="{B9D4F070-CC08-6448-99F6-AC5C0F558158}"/>
    <dgm:cxn modelId="{C988BDA2-AF72-B040-994F-964C93651217}" type="presOf" srcId="{60C24933-C225-3B4B-A09B-45FC55F4CD4C}" destId="{B1DACEC8-5429-924C-A3F0-3D1E25E4E19C}" srcOrd="0" destOrd="0" presId="urn:microsoft.com/office/officeart/2008/layout/VerticalCurvedList"/>
    <dgm:cxn modelId="{2450AEA8-1206-8B4F-A6A0-F04B67DFAA80}" type="presOf" srcId="{2E85046B-C82C-B549-BAA8-7142391BEFB3}" destId="{76189D66-AFA4-EC43-8569-E7FAB90CB4A1}" srcOrd="0" destOrd="0" presId="urn:microsoft.com/office/officeart/2008/layout/VerticalCurvedList"/>
    <dgm:cxn modelId="{BDDDFE29-3D1F-8D4F-992B-D090505D015C}" type="presParOf" srcId="{85A1CB0A-1590-D54A-9DD8-59355265492E}" destId="{108C3E4A-1024-DA4D-8401-DB88506FC12D}" srcOrd="0" destOrd="0" presId="urn:microsoft.com/office/officeart/2008/layout/VerticalCurvedList"/>
    <dgm:cxn modelId="{CFDABD2A-A2D8-F944-B773-BAD494C7FC79}" type="presParOf" srcId="{108C3E4A-1024-DA4D-8401-DB88506FC12D}" destId="{B55D06BE-3C9D-E74A-856C-A55D4181D1F7}" srcOrd="0" destOrd="0" presId="urn:microsoft.com/office/officeart/2008/layout/VerticalCurvedList"/>
    <dgm:cxn modelId="{A17C7D15-53FB-8A4B-9CFB-3C76ACC4D293}" type="presParOf" srcId="{B55D06BE-3C9D-E74A-856C-A55D4181D1F7}" destId="{67076DB8-905A-9642-AF96-CD519793A26F}" srcOrd="0" destOrd="0" presId="urn:microsoft.com/office/officeart/2008/layout/VerticalCurvedList"/>
    <dgm:cxn modelId="{BF794370-C66C-8E46-AA47-8B1F74B77C96}" type="presParOf" srcId="{B55D06BE-3C9D-E74A-856C-A55D4181D1F7}" destId="{B700EB62-B220-D042-8DF2-9544CDF678AA}" srcOrd="1" destOrd="0" presId="urn:microsoft.com/office/officeart/2008/layout/VerticalCurvedList"/>
    <dgm:cxn modelId="{E6A67913-D278-ED46-8C1E-3561B138FF7B}" type="presParOf" srcId="{B55D06BE-3C9D-E74A-856C-A55D4181D1F7}" destId="{9AE20292-3D55-0B46-9664-9FE0136F22F9}" srcOrd="2" destOrd="0" presId="urn:microsoft.com/office/officeart/2008/layout/VerticalCurvedList"/>
    <dgm:cxn modelId="{290174C6-0E77-FC42-B0BE-B6734DB3B573}" type="presParOf" srcId="{B55D06BE-3C9D-E74A-856C-A55D4181D1F7}" destId="{393038EA-52BF-DA4D-A542-29C2C874AA7F}" srcOrd="3" destOrd="0" presId="urn:microsoft.com/office/officeart/2008/layout/VerticalCurvedList"/>
    <dgm:cxn modelId="{EC45989E-E4DB-BE4C-ACE1-DD038D858CE6}" type="presParOf" srcId="{108C3E4A-1024-DA4D-8401-DB88506FC12D}" destId="{C11E2355-C4A2-584D-978C-A38A76E661C1}" srcOrd="1" destOrd="0" presId="urn:microsoft.com/office/officeart/2008/layout/VerticalCurvedList"/>
    <dgm:cxn modelId="{04B162DC-31BC-4649-8DC1-7980F4A1C97A}" type="presParOf" srcId="{108C3E4A-1024-DA4D-8401-DB88506FC12D}" destId="{25329755-6190-C243-A85A-16CBB49A1D05}" srcOrd="2" destOrd="0" presId="urn:microsoft.com/office/officeart/2008/layout/VerticalCurvedList"/>
    <dgm:cxn modelId="{ACFD8FB2-24B8-274E-AE40-D1D64BBF4B80}" type="presParOf" srcId="{25329755-6190-C243-A85A-16CBB49A1D05}" destId="{DC333C1A-1B9F-1643-8B28-D3B47DF1F8B8}" srcOrd="0" destOrd="0" presId="urn:microsoft.com/office/officeart/2008/layout/VerticalCurvedList"/>
    <dgm:cxn modelId="{082B2D9C-6257-D747-84D9-B3ADE4B95F5C}" type="presParOf" srcId="{108C3E4A-1024-DA4D-8401-DB88506FC12D}" destId="{0E896595-14F7-5D48-ADFE-2D35BCA2FB13}" srcOrd="3" destOrd="0" presId="urn:microsoft.com/office/officeart/2008/layout/VerticalCurvedList"/>
    <dgm:cxn modelId="{83308E70-21BC-F040-AD32-F98DCD9C1FD6}" type="presParOf" srcId="{108C3E4A-1024-DA4D-8401-DB88506FC12D}" destId="{675816FE-9BF6-CE48-93A1-5A563C7C7700}" srcOrd="4" destOrd="0" presId="urn:microsoft.com/office/officeart/2008/layout/VerticalCurvedList"/>
    <dgm:cxn modelId="{2E4FD59C-DF8C-6E42-AA52-000A9B5715A2}" type="presParOf" srcId="{675816FE-9BF6-CE48-93A1-5A563C7C7700}" destId="{A33D520C-A326-7345-A76D-1AECE64879E9}" srcOrd="0" destOrd="0" presId="urn:microsoft.com/office/officeart/2008/layout/VerticalCurvedList"/>
    <dgm:cxn modelId="{B0A194AD-8213-0147-B290-97F5EB0A31CE}" type="presParOf" srcId="{108C3E4A-1024-DA4D-8401-DB88506FC12D}" destId="{587ECC15-D4C3-5846-BAA8-5DBA8C584E90}" srcOrd="5" destOrd="0" presId="urn:microsoft.com/office/officeart/2008/layout/VerticalCurvedList"/>
    <dgm:cxn modelId="{EB83770E-6030-E14B-B5F3-36D88BBE39E7}" type="presParOf" srcId="{108C3E4A-1024-DA4D-8401-DB88506FC12D}" destId="{036AD7AF-6AF3-9044-9FA1-757EB7AAEAA7}" srcOrd="6" destOrd="0" presId="urn:microsoft.com/office/officeart/2008/layout/VerticalCurvedList"/>
    <dgm:cxn modelId="{EA7A2082-141D-5345-96EC-DFFBE4E2D171}" type="presParOf" srcId="{036AD7AF-6AF3-9044-9FA1-757EB7AAEAA7}" destId="{3F2F3393-4BB3-CF49-93F4-249D7EA474B1}" srcOrd="0" destOrd="0" presId="urn:microsoft.com/office/officeart/2008/layout/VerticalCurvedList"/>
    <dgm:cxn modelId="{DA5B8973-B9AA-744E-BA68-98683DF7BFB6}" type="presParOf" srcId="{108C3E4A-1024-DA4D-8401-DB88506FC12D}" destId="{76189D66-AFA4-EC43-8569-E7FAB90CB4A1}" srcOrd="7" destOrd="0" presId="urn:microsoft.com/office/officeart/2008/layout/VerticalCurvedList"/>
    <dgm:cxn modelId="{4E07A9EB-D783-0A43-9296-849FEAFD63F9}" type="presParOf" srcId="{108C3E4A-1024-DA4D-8401-DB88506FC12D}" destId="{97E61A60-CFD2-604D-94B6-F64904968FB6}" srcOrd="8" destOrd="0" presId="urn:microsoft.com/office/officeart/2008/layout/VerticalCurvedList"/>
    <dgm:cxn modelId="{581B3F4E-26F9-0D45-B35D-89D5F64C0BBE}" type="presParOf" srcId="{97E61A60-CFD2-604D-94B6-F64904968FB6}" destId="{531748EC-3A44-4240-90E6-46A11B82E664}" srcOrd="0" destOrd="0" presId="urn:microsoft.com/office/officeart/2008/layout/VerticalCurvedList"/>
    <dgm:cxn modelId="{E9096E04-E182-5049-9210-F00794C6B806}" type="presParOf" srcId="{108C3E4A-1024-DA4D-8401-DB88506FC12D}" destId="{B1DACEC8-5429-924C-A3F0-3D1E25E4E19C}" srcOrd="9" destOrd="0" presId="urn:microsoft.com/office/officeart/2008/layout/VerticalCurvedList"/>
    <dgm:cxn modelId="{027D4EB6-B5F6-0948-AE15-13CBFB95DDF2}" type="presParOf" srcId="{108C3E4A-1024-DA4D-8401-DB88506FC12D}" destId="{950FA32F-DB50-9046-944B-8CDBA9B05185}" srcOrd="10" destOrd="0" presId="urn:microsoft.com/office/officeart/2008/layout/VerticalCurvedList"/>
    <dgm:cxn modelId="{105D9609-9C53-6D4D-8B2A-CB076B015EB8}" type="presParOf" srcId="{950FA32F-DB50-9046-944B-8CDBA9B05185}" destId="{F845A53F-C879-554A-AD7B-845BE8F19DC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A68C73-FF85-7944-ACAB-ED2AFAB57FD6}"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6285F60A-807E-B143-ACF9-90E261C63714}">
      <dgm:prSet phldrT="[Text]"/>
      <dgm:spPr/>
      <dgm:t>
        <a:bodyPr/>
        <a:lstStyle/>
        <a:p>
          <a:r>
            <a:rPr lang="en-US" dirty="0">
              <a:latin typeface="Calibri" panose="020F0502020204030204" pitchFamily="34" charset="0"/>
              <a:cs typeface="Calibri" panose="020F0502020204030204" pitchFamily="34" charset="0"/>
            </a:rPr>
            <a:t>6. Personal  information must be accurate and up to date.</a:t>
          </a:r>
        </a:p>
      </dgm:t>
    </dgm:pt>
    <dgm:pt modelId="{80D19692-CB28-F34A-82F4-722DD1CFA041}" type="parTrans" cxnId="{37E15C78-6FF8-9246-A4C2-C9A6C600B3DC}">
      <dgm:prSet/>
      <dgm:spPr/>
      <dgm:t>
        <a:bodyPr/>
        <a:lstStyle/>
        <a:p>
          <a:endParaRPr lang="en-US"/>
        </a:p>
      </dgm:t>
    </dgm:pt>
    <dgm:pt modelId="{B9D4F070-CC08-6448-99F6-AC5C0F558158}" type="sibTrans" cxnId="{37E15C78-6FF8-9246-A4C2-C9A6C600B3DC}">
      <dgm:prSet/>
      <dgm:spPr/>
      <dgm:t>
        <a:bodyPr/>
        <a:lstStyle/>
        <a:p>
          <a:endParaRPr lang="en-US"/>
        </a:p>
      </dgm:t>
    </dgm:pt>
    <dgm:pt modelId="{22291D27-78C9-E84A-BD09-9D7F4EED910A}">
      <dgm:prSet phldrT="[Text]"/>
      <dgm:spPr/>
      <dgm:t>
        <a:bodyPr/>
        <a:lstStyle/>
        <a:p>
          <a:r>
            <a:rPr lang="en-US" dirty="0">
              <a:latin typeface="Calibri" panose="020F0502020204030204" pitchFamily="34" charset="0"/>
              <a:cs typeface="Calibri" panose="020F0502020204030204" pitchFamily="34" charset="0"/>
            </a:rPr>
            <a:t>7. Personal information data must not be kept longer than is necessary.</a:t>
          </a:r>
        </a:p>
      </dgm:t>
    </dgm:pt>
    <dgm:pt modelId="{5F3F480D-E45F-4241-821F-C876A2F215DC}" type="parTrans" cxnId="{FF2ED606-4DA5-B645-BDAA-E24ADF09672B}">
      <dgm:prSet/>
      <dgm:spPr/>
      <dgm:t>
        <a:bodyPr/>
        <a:lstStyle/>
        <a:p>
          <a:endParaRPr lang="en-US"/>
        </a:p>
      </dgm:t>
    </dgm:pt>
    <dgm:pt modelId="{AFAEB868-2E63-764B-8965-EB89F5B4E681}" type="sibTrans" cxnId="{FF2ED606-4DA5-B645-BDAA-E24ADF09672B}">
      <dgm:prSet/>
      <dgm:spPr/>
      <dgm:t>
        <a:bodyPr/>
        <a:lstStyle/>
        <a:p>
          <a:endParaRPr lang="en-US"/>
        </a:p>
      </dgm:t>
    </dgm:pt>
    <dgm:pt modelId="{7FA800B1-705D-1945-8BF8-65A9AC290A78}">
      <dgm:prSet phldrT="[Text]"/>
      <dgm:spPr/>
      <dgm:t>
        <a:bodyPr/>
        <a:lstStyle/>
        <a:p>
          <a:r>
            <a:rPr lang="en-US" dirty="0">
              <a:latin typeface="Calibri" panose="020F0502020204030204" pitchFamily="34" charset="0"/>
              <a:cs typeface="Calibri" panose="020F0502020204030204" pitchFamily="34" charset="0"/>
            </a:rPr>
            <a:t>8. Personal information data can be transferred to other countries only when authorized by the state. </a:t>
          </a:r>
        </a:p>
      </dgm:t>
    </dgm:pt>
    <dgm:pt modelId="{5A19FF0E-1CBD-AD48-87AB-E253D1C13319}" type="parTrans" cxnId="{9891D820-DDA9-1C4F-BA55-2D340AABF02C}">
      <dgm:prSet/>
      <dgm:spPr/>
      <dgm:t>
        <a:bodyPr/>
        <a:lstStyle/>
        <a:p>
          <a:endParaRPr lang="en-US"/>
        </a:p>
      </dgm:t>
    </dgm:pt>
    <dgm:pt modelId="{80149EEE-D96D-724D-B245-3F8374FC4844}" type="sibTrans" cxnId="{9891D820-DDA9-1C4F-BA55-2D340AABF02C}">
      <dgm:prSet/>
      <dgm:spPr/>
      <dgm:t>
        <a:bodyPr/>
        <a:lstStyle/>
        <a:p>
          <a:endParaRPr lang="en-US"/>
        </a:p>
      </dgm:t>
    </dgm:pt>
    <dgm:pt modelId="{2E85046B-C82C-B549-BAA8-7142391BEFB3}">
      <dgm:prSet/>
      <dgm:spPr/>
      <dgm:t>
        <a:bodyPr/>
        <a:lstStyle/>
        <a:p>
          <a:r>
            <a:rPr lang="en-US" dirty="0">
              <a:latin typeface="Calibri" panose="020F0502020204030204" pitchFamily="34" charset="0"/>
              <a:cs typeface="Calibri" panose="020F0502020204030204" pitchFamily="34" charset="0"/>
            </a:rPr>
            <a:t>9. Personal data processing should be in compliance with the Bill.</a:t>
          </a:r>
        </a:p>
      </dgm:t>
    </dgm:pt>
    <dgm:pt modelId="{7662DDC7-E875-1749-98B7-99B3E8905EA7}" type="parTrans" cxnId="{F7958A6C-C8C4-8F4C-8AF6-FDCC24B2B279}">
      <dgm:prSet/>
      <dgm:spPr/>
      <dgm:t>
        <a:bodyPr/>
        <a:lstStyle/>
        <a:p>
          <a:endParaRPr lang="en-US"/>
        </a:p>
      </dgm:t>
    </dgm:pt>
    <dgm:pt modelId="{C6DA8AA6-66B2-A445-A9F8-DA6E30CC3C77}" type="sibTrans" cxnId="{F7958A6C-C8C4-8F4C-8AF6-FDCC24B2B279}">
      <dgm:prSet/>
      <dgm:spPr/>
      <dgm:t>
        <a:bodyPr/>
        <a:lstStyle/>
        <a:p>
          <a:endParaRPr lang="en-US"/>
        </a:p>
      </dgm:t>
    </dgm:pt>
    <dgm:pt modelId="{85A1CB0A-1590-D54A-9DD8-59355265492E}" type="pres">
      <dgm:prSet presAssocID="{EFA68C73-FF85-7944-ACAB-ED2AFAB57FD6}" presName="Name0" presStyleCnt="0">
        <dgm:presLayoutVars>
          <dgm:chMax val="7"/>
          <dgm:chPref val="7"/>
          <dgm:dir/>
        </dgm:presLayoutVars>
      </dgm:prSet>
      <dgm:spPr/>
    </dgm:pt>
    <dgm:pt modelId="{108C3E4A-1024-DA4D-8401-DB88506FC12D}" type="pres">
      <dgm:prSet presAssocID="{EFA68C73-FF85-7944-ACAB-ED2AFAB57FD6}" presName="Name1" presStyleCnt="0"/>
      <dgm:spPr/>
    </dgm:pt>
    <dgm:pt modelId="{B55D06BE-3C9D-E74A-856C-A55D4181D1F7}" type="pres">
      <dgm:prSet presAssocID="{EFA68C73-FF85-7944-ACAB-ED2AFAB57FD6}" presName="cycle" presStyleCnt="0"/>
      <dgm:spPr/>
    </dgm:pt>
    <dgm:pt modelId="{67076DB8-905A-9642-AF96-CD519793A26F}" type="pres">
      <dgm:prSet presAssocID="{EFA68C73-FF85-7944-ACAB-ED2AFAB57FD6}" presName="srcNode" presStyleLbl="node1" presStyleIdx="0" presStyleCnt="4"/>
      <dgm:spPr/>
    </dgm:pt>
    <dgm:pt modelId="{B700EB62-B220-D042-8DF2-9544CDF678AA}" type="pres">
      <dgm:prSet presAssocID="{EFA68C73-FF85-7944-ACAB-ED2AFAB57FD6}" presName="conn" presStyleLbl="parChTrans1D2" presStyleIdx="0" presStyleCnt="1"/>
      <dgm:spPr/>
    </dgm:pt>
    <dgm:pt modelId="{9AE20292-3D55-0B46-9664-9FE0136F22F9}" type="pres">
      <dgm:prSet presAssocID="{EFA68C73-FF85-7944-ACAB-ED2AFAB57FD6}" presName="extraNode" presStyleLbl="node1" presStyleIdx="0" presStyleCnt="4"/>
      <dgm:spPr/>
    </dgm:pt>
    <dgm:pt modelId="{393038EA-52BF-DA4D-A542-29C2C874AA7F}" type="pres">
      <dgm:prSet presAssocID="{EFA68C73-FF85-7944-ACAB-ED2AFAB57FD6}" presName="dstNode" presStyleLbl="node1" presStyleIdx="0" presStyleCnt="4"/>
      <dgm:spPr/>
    </dgm:pt>
    <dgm:pt modelId="{C11E2355-C4A2-584D-978C-A38A76E661C1}" type="pres">
      <dgm:prSet presAssocID="{6285F60A-807E-B143-ACF9-90E261C63714}" presName="text_1" presStyleLbl="node1" presStyleIdx="0" presStyleCnt="4">
        <dgm:presLayoutVars>
          <dgm:bulletEnabled val="1"/>
        </dgm:presLayoutVars>
      </dgm:prSet>
      <dgm:spPr/>
    </dgm:pt>
    <dgm:pt modelId="{25329755-6190-C243-A85A-16CBB49A1D05}" type="pres">
      <dgm:prSet presAssocID="{6285F60A-807E-B143-ACF9-90E261C63714}" presName="accent_1" presStyleCnt="0"/>
      <dgm:spPr/>
    </dgm:pt>
    <dgm:pt modelId="{DC333C1A-1B9F-1643-8B28-D3B47DF1F8B8}" type="pres">
      <dgm:prSet presAssocID="{6285F60A-807E-B143-ACF9-90E261C63714}" presName="accentRepeatNode" presStyleLbl="solidFgAcc1" presStyleIdx="0" presStyleCnt="4"/>
      <dgm:spPr/>
    </dgm:pt>
    <dgm:pt modelId="{0E896595-14F7-5D48-ADFE-2D35BCA2FB13}" type="pres">
      <dgm:prSet presAssocID="{22291D27-78C9-E84A-BD09-9D7F4EED910A}" presName="text_2" presStyleLbl="node1" presStyleIdx="1" presStyleCnt="4">
        <dgm:presLayoutVars>
          <dgm:bulletEnabled val="1"/>
        </dgm:presLayoutVars>
      </dgm:prSet>
      <dgm:spPr/>
    </dgm:pt>
    <dgm:pt modelId="{675816FE-9BF6-CE48-93A1-5A563C7C7700}" type="pres">
      <dgm:prSet presAssocID="{22291D27-78C9-E84A-BD09-9D7F4EED910A}" presName="accent_2" presStyleCnt="0"/>
      <dgm:spPr/>
    </dgm:pt>
    <dgm:pt modelId="{A33D520C-A326-7345-A76D-1AECE64879E9}" type="pres">
      <dgm:prSet presAssocID="{22291D27-78C9-E84A-BD09-9D7F4EED910A}" presName="accentRepeatNode" presStyleLbl="solidFgAcc1" presStyleIdx="1" presStyleCnt="4"/>
      <dgm:spPr/>
    </dgm:pt>
    <dgm:pt modelId="{587ECC15-D4C3-5846-BAA8-5DBA8C584E90}" type="pres">
      <dgm:prSet presAssocID="{7FA800B1-705D-1945-8BF8-65A9AC290A78}" presName="text_3" presStyleLbl="node1" presStyleIdx="2" presStyleCnt="4">
        <dgm:presLayoutVars>
          <dgm:bulletEnabled val="1"/>
        </dgm:presLayoutVars>
      </dgm:prSet>
      <dgm:spPr/>
    </dgm:pt>
    <dgm:pt modelId="{036AD7AF-6AF3-9044-9FA1-757EB7AAEAA7}" type="pres">
      <dgm:prSet presAssocID="{7FA800B1-705D-1945-8BF8-65A9AC290A78}" presName="accent_3" presStyleCnt="0"/>
      <dgm:spPr/>
    </dgm:pt>
    <dgm:pt modelId="{3F2F3393-4BB3-CF49-93F4-249D7EA474B1}" type="pres">
      <dgm:prSet presAssocID="{7FA800B1-705D-1945-8BF8-65A9AC290A78}" presName="accentRepeatNode" presStyleLbl="solidFgAcc1" presStyleIdx="2" presStyleCnt="4"/>
      <dgm:spPr/>
    </dgm:pt>
    <dgm:pt modelId="{76189D66-AFA4-EC43-8569-E7FAB90CB4A1}" type="pres">
      <dgm:prSet presAssocID="{2E85046B-C82C-B549-BAA8-7142391BEFB3}" presName="text_4" presStyleLbl="node1" presStyleIdx="3" presStyleCnt="4">
        <dgm:presLayoutVars>
          <dgm:bulletEnabled val="1"/>
        </dgm:presLayoutVars>
      </dgm:prSet>
      <dgm:spPr/>
    </dgm:pt>
    <dgm:pt modelId="{97E61A60-CFD2-604D-94B6-F64904968FB6}" type="pres">
      <dgm:prSet presAssocID="{2E85046B-C82C-B549-BAA8-7142391BEFB3}" presName="accent_4" presStyleCnt="0"/>
      <dgm:spPr/>
    </dgm:pt>
    <dgm:pt modelId="{531748EC-3A44-4240-90E6-46A11B82E664}" type="pres">
      <dgm:prSet presAssocID="{2E85046B-C82C-B549-BAA8-7142391BEFB3}" presName="accentRepeatNode" presStyleLbl="solidFgAcc1" presStyleIdx="3" presStyleCnt="4"/>
      <dgm:spPr/>
    </dgm:pt>
  </dgm:ptLst>
  <dgm:cxnLst>
    <dgm:cxn modelId="{165FCB00-C216-F948-9CA7-72718FE85D2D}" type="presOf" srcId="{B9D4F070-CC08-6448-99F6-AC5C0F558158}" destId="{B700EB62-B220-D042-8DF2-9544CDF678AA}" srcOrd="0" destOrd="0" presId="urn:microsoft.com/office/officeart/2008/layout/VerticalCurvedList"/>
    <dgm:cxn modelId="{FF2ED606-4DA5-B645-BDAA-E24ADF09672B}" srcId="{EFA68C73-FF85-7944-ACAB-ED2AFAB57FD6}" destId="{22291D27-78C9-E84A-BD09-9D7F4EED910A}" srcOrd="1" destOrd="0" parTransId="{5F3F480D-E45F-4241-821F-C876A2F215DC}" sibTransId="{AFAEB868-2E63-764B-8965-EB89F5B4E681}"/>
    <dgm:cxn modelId="{9DB4F511-E191-154E-ADED-5D4222C4295F}" type="presOf" srcId="{6285F60A-807E-B143-ACF9-90E261C63714}" destId="{C11E2355-C4A2-584D-978C-A38A76E661C1}" srcOrd="0" destOrd="0" presId="urn:microsoft.com/office/officeart/2008/layout/VerticalCurvedList"/>
    <dgm:cxn modelId="{9891D820-DDA9-1C4F-BA55-2D340AABF02C}" srcId="{EFA68C73-FF85-7944-ACAB-ED2AFAB57FD6}" destId="{7FA800B1-705D-1945-8BF8-65A9AC290A78}" srcOrd="2" destOrd="0" parTransId="{5A19FF0E-1CBD-AD48-87AB-E253D1C13319}" sibTransId="{80149EEE-D96D-724D-B245-3F8374FC4844}"/>
    <dgm:cxn modelId="{D1362550-0F5B-184A-9C7D-FF824B11E815}" type="presOf" srcId="{7FA800B1-705D-1945-8BF8-65A9AC290A78}" destId="{587ECC15-D4C3-5846-BAA8-5DBA8C584E90}" srcOrd="0" destOrd="0" presId="urn:microsoft.com/office/officeart/2008/layout/VerticalCurvedList"/>
    <dgm:cxn modelId="{80F4B85D-0CAB-634D-B241-5751E4B9D112}" type="presOf" srcId="{EFA68C73-FF85-7944-ACAB-ED2AFAB57FD6}" destId="{85A1CB0A-1590-D54A-9DD8-59355265492E}" srcOrd="0" destOrd="0" presId="urn:microsoft.com/office/officeart/2008/layout/VerticalCurvedList"/>
    <dgm:cxn modelId="{F7958A6C-C8C4-8F4C-8AF6-FDCC24B2B279}" srcId="{EFA68C73-FF85-7944-ACAB-ED2AFAB57FD6}" destId="{2E85046B-C82C-B549-BAA8-7142391BEFB3}" srcOrd="3" destOrd="0" parTransId="{7662DDC7-E875-1749-98B7-99B3E8905EA7}" sibTransId="{C6DA8AA6-66B2-A445-A9F8-DA6E30CC3C77}"/>
    <dgm:cxn modelId="{6EBFBC77-99CF-8347-88A6-5C099E8C80A8}" type="presOf" srcId="{22291D27-78C9-E84A-BD09-9D7F4EED910A}" destId="{0E896595-14F7-5D48-ADFE-2D35BCA2FB13}" srcOrd="0" destOrd="0" presId="urn:microsoft.com/office/officeart/2008/layout/VerticalCurvedList"/>
    <dgm:cxn modelId="{37E15C78-6FF8-9246-A4C2-C9A6C600B3DC}" srcId="{EFA68C73-FF85-7944-ACAB-ED2AFAB57FD6}" destId="{6285F60A-807E-B143-ACF9-90E261C63714}" srcOrd="0" destOrd="0" parTransId="{80D19692-CB28-F34A-82F4-722DD1CFA041}" sibTransId="{B9D4F070-CC08-6448-99F6-AC5C0F558158}"/>
    <dgm:cxn modelId="{2450AEA8-1206-8B4F-A6A0-F04B67DFAA80}" type="presOf" srcId="{2E85046B-C82C-B549-BAA8-7142391BEFB3}" destId="{76189D66-AFA4-EC43-8569-E7FAB90CB4A1}" srcOrd="0" destOrd="0" presId="urn:microsoft.com/office/officeart/2008/layout/VerticalCurvedList"/>
    <dgm:cxn modelId="{BDDDFE29-3D1F-8D4F-992B-D090505D015C}" type="presParOf" srcId="{85A1CB0A-1590-D54A-9DD8-59355265492E}" destId="{108C3E4A-1024-DA4D-8401-DB88506FC12D}" srcOrd="0" destOrd="0" presId="urn:microsoft.com/office/officeart/2008/layout/VerticalCurvedList"/>
    <dgm:cxn modelId="{CFDABD2A-A2D8-F944-B773-BAD494C7FC79}" type="presParOf" srcId="{108C3E4A-1024-DA4D-8401-DB88506FC12D}" destId="{B55D06BE-3C9D-E74A-856C-A55D4181D1F7}" srcOrd="0" destOrd="0" presId="urn:microsoft.com/office/officeart/2008/layout/VerticalCurvedList"/>
    <dgm:cxn modelId="{A17C7D15-53FB-8A4B-9CFB-3C76ACC4D293}" type="presParOf" srcId="{B55D06BE-3C9D-E74A-856C-A55D4181D1F7}" destId="{67076DB8-905A-9642-AF96-CD519793A26F}" srcOrd="0" destOrd="0" presId="urn:microsoft.com/office/officeart/2008/layout/VerticalCurvedList"/>
    <dgm:cxn modelId="{BF794370-C66C-8E46-AA47-8B1F74B77C96}" type="presParOf" srcId="{B55D06BE-3C9D-E74A-856C-A55D4181D1F7}" destId="{B700EB62-B220-D042-8DF2-9544CDF678AA}" srcOrd="1" destOrd="0" presId="urn:microsoft.com/office/officeart/2008/layout/VerticalCurvedList"/>
    <dgm:cxn modelId="{E6A67913-D278-ED46-8C1E-3561B138FF7B}" type="presParOf" srcId="{B55D06BE-3C9D-E74A-856C-A55D4181D1F7}" destId="{9AE20292-3D55-0B46-9664-9FE0136F22F9}" srcOrd="2" destOrd="0" presId="urn:microsoft.com/office/officeart/2008/layout/VerticalCurvedList"/>
    <dgm:cxn modelId="{290174C6-0E77-FC42-B0BE-B6734DB3B573}" type="presParOf" srcId="{B55D06BE-3C9D-E74A-856C-A55D4181D1F7}" destId="{393038EA-52BF-DA4D-A542-29C2C874AA7F}" srcOrd="3" destOrd="0" presId="urn:microsoft.com/office/officeart/2008/layout/VerticalCurvedList"/>
    <dgm:cxn modelId="{EC45989E-E4DB-BE4C-ACE1-DD038D858CE6}" type="presParOf" srcId="{108C3E4A-1024-DA4D-8401-DB88506FC12D}" destId="{C11E2355-C4A2-584D-978C-A38A76E661C1}" srcOrd="1" destOrd="0" presId="urn:microsoft.com/office/officeart/2008/layout/VerticalCurvedList"/>
    <dgm:cxn modelId="{04B162DC-31BC-4649-8DC1-7980F4A1C97A}" type="presParOf" srcId="{108C3E4A-1024-DA4D-8401-DB88506FC12D}" destId="{25329755-6190-C243-A85A-16CBB49A1D05}" srcOrd="2" destOrd="0" presId="urn:microsoft.com/office/officeart/2008/layout/VerticalCurvedList"/>
    <dgm:cxn modelId="{ACFD8FB2-24B8-274E-AE40-D1D64BBF4B80}" type="presParOf" srcId="{25329755-6190-C243-A85A-16CBB49A1D05}" destId="{DC333C1A-1B9F-1643-8B28-D3B47DF1F8B8}" srcOrd="0" destOrd="0" presId="urn:microsoft.com/office/officeart/2008/layout/VerticalCurvedList"/>
    <dgm:cxn modelId="{082B2D9C-6257-D747-84D9-B3ADE4B95F5C}" type="presParOf" srcId="{108C3E4A-1024-DA4D-8401-DB88506FC12D}" destId="{0E896595-14F7-5D48-ADFE-2D35BCA2FB13}" srcOrd="3" destOrd="0" presId="urn:microsoft.com/office/officeart/2008/layout/VerticalCurvedList"/>
    <dgm:cxn modelId="{83308E70-21BC-F040-AD32-F98DCD9C1FD6}" type="presParOf" srcId="{108C3E4A-1024-DA4D-8401-DB88506FC12D}" destId="{675816FE-9BF6-CE48-93A1-5A563C7C7700}" srcOrd="4" destOrd="0" presId="urn:microsoft.com/office/officeart/2008/layout/VerticalCurvedList"/>
    <dgm:cxn modelId="{2E4FD59C-DF8C-6E42-AA52-000A9B5715A2}" type="presParOf" srcId="{675816FE-9BF6-CE48-93A1-5A563C7C7700}" destId="{A33D520C-A326-7345-A76D-1AECE64879E9}" srcOrd="0" destOrd="0" presId="urn:microsoft.com/office/officeart/2008/layout/VerticalCurvedList"/>
    <dgm:cxn modelId="{B0A194AD-8213-0147-B290-97F5EB0A31CE}" type="presParOf" srcId="{108C3E4A-1024-DA4D-8401-DB88506FC12D}" destId="{587ECC15-D4C3-5846-BAA8-5DBA8C584E90}" srcOrd="5" destOrd="0" presId="urn:microsoft.com/office/officeart/2008/layout/VerticalCurvedList"/>
    <dgm:cxn modelId="{EB83770E-6030-E14B-B5F3-36D88BBE39E7}" type="presParOf" srcId="{108C3E4A-1024-DA4D-8401-DB88506FC12D}" destId="{036AD7AF-6AF3-9044-9FA1-757EB7AAEAA7}" srcOrd="6" destOrd="0" presId="urn:microsoft.com/office/officeart/2008/layout/VerticalCurvedList"/>
    <dgm:cxn modelId="{EA7A2082-141D-5345-96EC-DFFBE4E2D171}" type="presParOf" srcId="{036AD7AF-6AF3-9044-9FA1-757EB7AAEAA7}" destId="{3F2F3393-4BB3-CF49-93F4-249D7EA474B1}" srcOrd="0" destOrd="0" presId="urn:microsoft.com/office/officeart/2008/layout/VerticalCurvedList"/>
    <dgm:cxn modelId="{DA5B8973-B9AA-744E-BA68-98683DF7BFB6}" type="presParOf" srcId="{108C3E4A-1024-DA4D-8401-DB88506FC12D}" destId="{76189D66-AFA4-EC43-8569-E7FAB90CB4A1}" srcOrd="7" destOrd="0" presId="urn:microsoft.com/office/officeart/2008/layout/VerticalCurvedList"/>
    <dgm:cxn modelId="{4E07A9EB-D783-0A43-9296-849FEAFD63F9}" type="presParOf" srcId="{108C3E4A-1024-DA4D-8401-DB88506FC12D}" destId="{97E61A60-CFD2-604D-94B6-F64904968FB6}" srcOrd="8" destOrd="0" presId="urn:microsoft.com/office/officeart/2008/layout/VerticalCurvedList"/>
    <dgm:cxn modelId="{581B3F4E-26F9-0D45-B35D-89D5F64C0BBE}" type="presParOf" srcId="{97E61A60-CFD2-604D-94B6-F64904968FB6}" destId="{531748EC-3A44-4240-90E6-46A11B82E66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C00877-E43A-074B-8A6F-76C3C02EB4C1}" type="doc">
      <dgm:prSet loTypeId="urn:microsoft.com/office/officeart/2005/8/layout/vList6" loCatId="" qsTypeId="urn:microsoft.com/office/officeart/2005/8/quickstyle/simple1" qsCatId="simple" csTypeId="urn:microsoft.com/office/officeart/2005/8/colors/accent1_2" csCatId="accent1" phldr="1"/>
      <dgm:spPr/>
      <dgm:t>
        <a:bodyPr/>
        <a:lstStyle/>
        <a:p>
          <a:endParaRPr lang="en-US"/>
        </a:p>
      </dgm:t>
    </dgm:pt>
    <dgm:pt modelId="{35B71336-B5FE-8E47-BC18-F9DA43A4AA80}">
      <dgm:prSet phldrT="[Text]" custT="1"/>
      <dgm:spPr/>
      <dgm:t>
        <a:bodyPr/>
        <a:lstStyle/>
        <a:p>
          <a:r>
            <a:rPr lang="en-US" sz="2800" dirty="0">
              <a:latin typeface="Calibri" panose="020F0502020204030204" pitchFamily="34" charset="0"/>
              <a:cs typeface="Calibri" panose="020F0502020204030204" pitchFamily="34" charset="0"/>
            </a:rPr>
            <a:t>CONSENT</a:t>
          </a:r>
        </a:p>
        <a:p>
          <a:r>
            <a:rPr lang="en-US" sz="2800" dirty="0">
              <a:latin typeface="Calibri" panose="020F0502020204030204" pitchFamily="34" charset="0"/>
              <a:cs typeface="Calibri" panose="020F0502020204030204" pitchFamily="34" charset="0"/>
            </a:rPr>
            <a:t>Section 12</a:t>
          </a:r>
        </a:p>
      </dgm:t>
    </dgm:pt>
    <dgm:pt modelId="{A71B0C48-7A7E-8943-8B77-D59ED67BA624}" type="parTrans" cxnId="{EF47B4F4-DD60-8D4D-9D82-3E7283322D1E}">
      <dgm:prSet/>
      <dgm:spPr/>
      <dgm:t>
        <a:bodyPr/>
        <a:lstStyle/>
        <a:p>
          <a:endParaRPr lang="en-US"/>
        </a:p>
      </dgm:t>
    </dgm:pt>
    <dgm:pt modelId="{81FCB9D2-5539-084C-B8EE-99A5FD27E2CF}" type="sibTrans" cxnId="{EF47B4F4-DD60-8D4D-9D82-3E7283322D1E}">
      <dgm:prSet/>
      <dgm:spPr/>
      <dgm:t>
        <a:bodyPr/>
        <a:lstStyle/>
        <a:p>
          <a:endParaRPr lang="en-US"/>
        </a:p>
      </dgm:t>
    </dgm:pt>
    <dgm:pt modelId="{F8B225A9-BFBE-FA4F-AB59-BC9C6FECD42A}">
      <dgm:prSet phldrT="[Text]"/>
      <dgm:spPr/>
      <dgm:t>
        <a:bodyPr/>
        <a:lstStyle/>
        <a:p>
          <a:r>
            <a:rPr lang="en-US" b="1" dirty="0">
              <a:latin typeface="Calibri" panose="020F0502020204030204" pitchFamily="34" charset="0"/>
              <a:cs typeface="Calibri" panose="020F0502020204030204" pitchFamily="34" charset="0"/>
            </a:rPr>
            <a:t>Free</a:t>
          </a:r>
          <a:r>
            <a:rPr lang="en-US" dirty="0">
              <a:latin typeface="Calibri" panose="020F0502020204030204" pitchFamily="34" charset="0"/>
              <a:cs typeface="Calibri" panose="020F0502020204030204" pitchFamily="34" charset="0"/>
            </a:rPr>
            <a:t>, having regard to whether it meets the standard under section 14 of the Indian Contract Act, 1872 </a:t>
          </a:r>
        </a:p>
      </dgm:t>
    </dgm:pt>
    <dgm:pt modelId="{4579509E-E2BB-DC49-B0E3-DDC902E2ECA0}" type="parTrans" cxnId="{0CA4D72A-1ADA-A746-99F1-8F83CECEA76C}">
      <dgm:prSet/>
      <dgm:spPr/>
      <dgm:t>
        <a:bodyPr/>
        <a:lstStyle/>
        <a:p>
          <a:endParaRPr lang="en-US"/>
        </a:p>
      </dgm:t>
    </dgm:pt>
    <dgm:pt modelId="{E083A8A4-7317-104C-805B-82A5E204DA0E}" type="sibTrans" cxnId="{0CA4D72A-1ADA-A746-99F1-8F83CECEA76C}">
      <dgm:prSet/>
      <dgm:spPr/>
      <dgm:t>
        <a:bodyPr/>
        <a:lstStyle/>
        <a:p>
          <a:endParaRPr lang="en-US"/>
        </a:p>
      </dgm:t>
    </dgm:pt>
    <dgm:pt modelId="{B05FB9F6-F494-5943-A2C9-D54CFDF6F1F4}">
      <dgm:prSet phldrT="[Text]"/>
      <dgm:spPr/>
      <dgm:t>
        <a:bodyPr/>
        <a:lstStyle/>
        <a:p>
          <a:r>
            <a:rPr lang="en-US" b="1" dirty="0">
              <a:latin typeface="Calibri" panose="020F0502020204030204" pitchFamily="34" charset="0"/>
              <a:cs typeface="Calibri" panose="020F0502020204030204" pitchFamily="34" charset="0"/>
            </a:rPr>
            <a:t>Informed</a:t>
          </a:r>
          <a:r>
            <a:rPr lang="en-US" dirty="0">
              <a:latin typeface="Calibri" panose="020F0502020204030204" pitchFamily="34" charset="0"/>
              <a:cs typeface="Calibri" panose="020F0502020204030204" pitchFamily="34" charset="0"/>
            </a:rPr>
            <a:t>, having regard to whether the data principal has notified of his/her data that is being processed</a:t>
          </a:r>
        </a:p>
      </dgm:t>
    </dgm:pt>
    <dgm:pt modelId="{D44A961A-7CF5-4544-AAD0-8181F6AC4DA1}" type="parTrans" cxnId="{4EEE0FF3-0706-044E-A0CE-75D5340609CB}">
      <dgm:prSet/>
      <dgm:spPr/>
      <dgm:t>
        <a:bodyPr/>
        <a:lstStyle/>
        <a:p>
          <a:endParaRPr lang="en-US"/>
        </a:p>
      </dgm:t>
    </dgm:pt>
    <dgm:pt modelId="{98FEAE03-6017-1943-8113-B6D655478AAC}" type="sibTrans" cxnId="{4EEE0FF3-0706-044E-A0CE-75D5340609CB}">
      <dgm:prSet/>
      <dgm:spPr/>
      <dgm:t>
        <a:bodyPr/>
        <a:lstStyle/>
        <a:p>
          <a:endParaRPr lang="en-US"/>
        </a:p>
      </dgm:t>
    </dgm:pt>
    <dgm:pt modelId="{CB1388E1-82C4-D349-BB72-E1B9A76633E6}">
      <dgm:prSet phldrT="[Text]"/>
      <dgm:spPr/>
      <dgm:t>
        <a:bodyPr/>
        <a:lstStyle/>
        <a:p>
          <a:r>
            <a:rPr lang="en-US" b="1" dirty="0">
              <a:latin typeface="Calibri" panose="020F0502020204030204" pitchFamily="34" charset="0"/>
              <a:cs typeface="Calibri" panose="020F0502020204030204" pitchFamily="34" charset="0"/>
            </a:rPr>
            <a:t>Specific</a:t>
          </a:r>
          <a:r>
            <a:rPr lang="en-US" dirty="0">
              <a:latin typeface="Calibri" panose="020F0502020204030204" pitchFamily="34" charset="0"/>
              <a:cs typeface="Calibri" panose="020F0502020204030204" pitchFamily="34" charset="0"/>
            </a:rPr>
            <a:t>, having regard to whether the data principal can determine the scope of consent in respect of the purposes of processing</a:t>
          </a:r>
        </a:p>
      </dgm:t>
    </dgm:pt>
    <dgm:pt modelId="{374BD44A-ACC6-F947-9B23-D44046957073}" type="parTrans" cxnId="{3891FD33-33E8-A042-9AB9-73699DAD2695}">
      <dgm:prSet/>
      <dgm:spPr/>
      <dgm:t>
        <a:bodyPr/>
        <a:lstStyle/>
        <a:p>
          <a:endParaRPr lang="en-US"/>
        </a:p>
      </dgm:t>
    </dgm:pt>
    <dgm:pt modelId="{9DFFFAB8-6156-8145-87D8-EBB66F6F7F00}" type="sibTrans" cxnId="{3891FD33-33E8-A042-9AB9-73699DAD2695}">
      <dgm:prSet/>
      <dgm:spPr/>
      <dgm:t>
        <a:bodyPr/>
        <a:lstStyle/>
        <a:p>
          <a:endParaRPr lang="en-US"/>
        </a:p>
      </dgm:t>
    </dgm:pt>
    <dgm:pt modelId="{5FCD9D18-BBE7-574C-AF1C-FD3C0004DD07}">
      <dgm:prSet phldrT="[Text]"/>
      <dgm:spPr/>
      <dgm:t>
        <a:bodyPr/>
        <a:lstStyle/>
        <a:p>
          <a:r>
            <a:rPr lang="en-US" b="1" dirty="0">
              <a:latin typeface="Calibri" panose="020F0502020204030204" pitchFamily="34" charset="0"/>
              <a:cs typeface="Calibri" panose="020F0502020204030204" pitchFamily="34" charset="0"/>
            </a:rPr>
            <a:t>Clear</a:t>
          </a:r>
          <a:r>
            <a:rPr lang="en-US" dirty="0">
              <a:latin typeface="Calibri" panose="020F0502020204030204" pitchFamily="34" charset="0"/>
              <a:cs typeface="Calibri" panose="020F0502020204030204" pitchFamily="34" charset="0"/>
            </a:rPr>
            <a:t>, having regard to whether it is indicated through an affirmative action that is meaningful in a given context</a:t>
          </a:r>
        </a:p>
      </dgm:t>
    </dgm:pt>
    <dgm:pt modelId="{E0542452-E2A2-5C4A-9EA6-245F470EFFEE}" type="parTrans" cxnId="{7E3248C4-82F4-D642-AC1F-D87D9D6853F8}">
      <dgm:prSet/>
      <dgm:spPr/>
      <dgm:t>
        <a:bodyPr/>
        <a:lstStyle/>
        <a:p>
          <a:endParaRPr lang="en-US"/>
        </a:p>
      </dgm:t>
    </dgm:pt>
    <dgm:pt modelId="{7E4B0850-987A-164F-9B20-E225B432CC03}" type="sibTrans" cxnId="{7E3248C4-82F4-D642-AC1F-D87D9D6853F8}">
      <dgm:prSet/>
      <dgm:spPr/>
      <dgm:t>
        <a:bodyPr/>
        <a:lstStyle/>
        <a:p>
          <a:endParaRPr lang="en-US"/>
        </a:p>
      </dgm:t>
    </dgm:pt>
    <dgm:pt modelId="{90E56810-3347-CE44-BD7B-5DE8F01E30AD}">
      <dgm:prSet phldrT="[Text]" custT="1"/>
      <dgm:spPr/>
      <dgm:t>
        <a:bodyPr/>
        <a:lstStyle/>
        <a:p>
          <a:r>
            <a:rPr lang="en-US" sz="2800" dirty="0">
              <a:latin typeface="Calibri" panose="020F0502020204030204" pitchFamily="34" charset="0"/>
              <a:cs typeface="Calibri" panose="020F0502020204030204" pitchFamily="34" charset="0"/>
            </a:rPr>
            <a:t>EXPLICIT CONSENT</a:t>
          </a:r>
        </a:p>
        <a:p>
          <a:r>
            <a:rPr lang="en-US" sz="2800" dirty="0">
              <a:latin typeface="Calibri" panose="020F0502020204030204" pitchFamily="34" charset="0"/>
              <a:cs typeface="Calibri" panose="020F0502020204030204" pitchFamily="34" charset="0"/>
            </a:rPr>
            <a:t>Section 18 </a:t>
          </a:r>
        </a:p>
      </dgm:t>
    </dgm:pt>
    <dgm:pt modelId="{6AB29CC0-71D3-AE4D-B9D3-55B088B8ACAE}" type="parTrans" cxnId="{E2E955F0-7DC0-864E-93A8-AFB3FF7E4968}">
      <dgm:prSet/>
      <dgm:spPr/>
      <dgm:t>
        <a:bodyPr/>
        <a:lstStyle/>
        <a:p>
          <a:endParaRPr lang="en-US"/>
        </a:p>
      </dgm:t>
    </dgm:pt>
    <dgm:pt modelId="{9FCA3962-A355-8743-A5BF-2F9A4EDAEC06}" type="sibTrans" cxnId="{E2E955F0-7DC0-864E-93A8-AFB3FF7E4968}">
      <dgm:prSet/>
      <dgm:spPr/>
      <dgm:t>
        <a:bodyPr/>
        <a:lstStyle/>
        <a:p>
          <a:endParaRPr lang="en-US"/>
        </a:p>
      </dgm:t>
    </dgm:pt>
    <dgm:pt modelId="{6C681716-D5DA-C449-BE26-CB4AFDDF3A94}">
      <dgm:prSet phldrT="[Text]"/>
      <dgm:spPr/>
      <dgm:t>
        <a:bodyPr/>
        <a:lstStyle/>
        <a:p>
          <a:r>
            <a:rPr lang="en-US" dirty="0">
              <a:latin typeface="Calibri" panose="020F0502020204030204" pitchFamily="34" charset="0"/>
              <a:cs typeface="Calibri" panose="020F0502020204030204" pitchFamily="34" charset="0"/>
            </a:rPr>
            <a:t>Explicit consent is a must in case of collection or processing of sensitive personal data</a:t>
          </a:r>
        </a:p>
      </dgm:t>
    </dgm:pt>
    <dgm:pt modelId="{4D41FBA4-A857-1144-BD43-522B9625E2FE}" type="parTrans" cxnId="{650BB437-C2FE-BC4F-9F4A-1FD989FD676D}">
      <dgm:prSet/>
      <dgm:spPr/>
      <dgm:t>
        <a:bodyPr/>
        <a:lstStyle/>
        <a:p>
          <a:endParaRPr lang="en-US"/>
        </a:p>
      </dgm:t>
    </dgm:pt>
    <dgm:pt modelId="{780B869A-B714-C144-80A2-F29E8FAC3295}" type="sibTrans" cxnId="{650BB437-C2FE-BC4F-9F4A-1FD989FD676D}">
      <dgm:prSet/>
      <dgm:spPr/>
      <dgm:t>
        <a:bodyPr/>
        <a:lstStyle/>
        <a:p>
          <a:endParaRPr lang="en-US"/>
        </a:p>
      </dgm:t>
    </dgm:pt>
    <dgm:pt modelId="{8746E574-AA10-9A44-9F93-95C95B88A404}">
      <dgm:prSet phldrT="[Text]"/>
      <dgm:spPr/>
      <dgm:t>
        <a:bodyPr/>
        <a:lstStyle/>
        <a:p>
          <a:r>
            <a:rPr lang="en-US" dirty="0">
              <a:latin typeface="Calibri" panose="020F0502020204030204" pitchFamily="34" charset="0"/>
              <a:cs typeface="Calibri" panose="020F0502020204030204" pitchFamily="34" charset="0"/>
            </a:rPr>
            <a:t>Compliance of section 12 and</a:t>
          </a:r>
        </a:p>
      </dgm:t>
    </dgm:pt>
    <dgm:pt modelId="{321E9021-9FB0-E942-9669-D203E3C394BB}" type="parTrans" cxnId="{873E2CA2-58C6-3D42-8EF9-3EB2CBB67592}">
      <dgm:prSet/>
      <dgm:spPr/>
      <dgm:t>
        <a:bodyPr/>
        <a:lstStyle/>
        <a:p>
          <a:endParaRPr lang="en-US"/>
        </a:p>
      </dgm:t>
    </dgm:pt>
    <dgm:pt modelId="{0F293FA6-95EC-5545-84D7-9F8805E4AE9C}" type="sibTrans" cxnId="{873E2CA2-58C6-3D42-8EF9-3EB2CBB67592}">
      <dgm:prSet/>
      <dgm:spPr/>
      <dgm:t>
        <a:bodyPr/>
        <a:lstStyle/>
        <a:p>
          <a:endParaRPr lang="en-US"/>
        </a:p>
      </dgm:t>
    </dgm:pt>
    <dgm:pt modelId="{BA404C51-C064-A243-9F34-5FB4B465AAD0}">
      <dgm:prSet phldrT="[Text]"/>
      <dgm:spPr/>
      <dgm:t>
        <a:bodyPr/>
        <a:lstStyle/>
        <a:p>
          <a:r>
            <a:rPr lang="en-US" b="1" dirty="0">
              <a:latin typeface="Calibri" panose="020F0502020204030204" pitchFamily="34" charset="0"/>
              <a:cs typeface="Calibri" panose="020F0502020204030204" pitchFamily="34" charset="0"/>
            </a:rPr>
            <a:t>Informed</a:t>
          </a:r>
          <a:r>
            <a:rPr lang="en-US" dirty="0">
              <a:latin typeface="Calibri" panose="020F0502020204030204" pitchFamily="34" charset="0"/>
              <a:cs typeface="Calibri" panose="020F0502020204030204" pitchFamily="34" charset="0"/>
            </a:rPr>
            <a:t> and draws attention of Data principle to the purpose of processing data</a:t>
          </a:r>
        </a:p>
      </dgm:t>
    </dgm:pt>
    <dgm:pt modelId="{07A90A84-5B73-6B4A-80C5-8E2915B559BB}" type="parTrans" cxnId="{AD5EE385-CF46-D746-8758-866909DD8F10}">
      <dgm:prSet/>
      <dgm:spPr/>
      <dgm:t>
        <a:bodyPr/>
        <a:lstStyle/>
        <a:p>
          <a:endParaRPr lang="en-US"/>
        </a:p>
      </dgm:t>
    </dgm:pt>
    <dgm:pt modelId="{E025CB1B-D03D-F14B-9200-368BDD915EE4}" type="sibTrans" cxnId="{AD5EE385-CF46-D746-8758-866909DD8F10}">
      <dgm:prSet/>
      <dgm:spPr/>
      <dgm:t>
        <a:bodyPr/>
        <a:lstStyle/>
        <a:p>
          <a:endParaRPr lang="en-US"/>
        </a:p>
      </dgm:t>
    </dgm:pt>
    <dgm:pt modelId="{DE159EC6-2719-074A-9F3F-4403A7D22856}">
      <dgm:prSet phldrT="[Text]"/>
      <dgm:spPr/>
      <dgm:t>
        <a:bodyPr/>
        <a:lstStyle/>
        <a:p>
          <a:r>
            <a:rPr lang="en-US" b="1" dirty="0">
              <a:latin typeface="Calibri" panose="020F0502020204030204" pitchFamily="34" charset="0"/>
              <a:cs typeface="Calibri" panose="020F0502020204030204" pitchFamily="34" charset="0"/>
            </a:rPr>
            <a:t>Clear</a:t>
          </a:r>
          <a:r>
            <a:rPr lang="en-US" dirty="0">
              <a:latin typeface="Calibri" panose="020F0502020204030204" pitchFamily="34" charset="0"/>
              <a:cs typeface="Calibri" panose="020F0502020204030204" pitchFamily="34" charset="0"/>
            </a:rPr>
            <a:t>, having regard to whether it is meaningful without recourse to inference from conduct in a context</a:t>
          </a:r>
        </a:p>
      </dgm:t>
    </dgm:pt>
    <dgm:pt modelId="{681BADA5-C449-5944-98AD-AE6B5E8CFCA0}" type="parTrans" cxnId="{D6ED4426-FCF4-B247-8746-B6E14E03FE66}">
      <dgm:prSet/>
      <dgm:spPr/>
      <dgm:t>
        <a:bodyPr/>
        <a:lstStyle/>
        <a:p>
          <a:endParaRPr lang="en-US"/>
        </a:p>
      </dgm:t>
    </dgm:pt>
    <dgm:pt modelId="{17057453-7A05-164C-BB1F-3C22A53C9AEF}" type="sibTrans" cxnId="{D6ED4426-FCF4-B247-8746-B6E14E03FE66}">
      <dgm:prSet/>
      <dgm:spPr/>
      <dgm:t>
        <a:bodyPr/>
        <a:lstStyle/>
        <a:p>
          <a:endParaRPr lang="en-US"/>
        </a:p>
      </dgm:t>
    </dgm:pt>
    <dgm:pt modelId="{7D0CEDBD-98E1-9A45-AD3B-04FE4FDF5B41}">
      <dgm:prSet phldrT="[Text]"/>
      <dgm:spPr/>
      <dgm:t>
        <a:bodyPr/>
        <a:lstStyle/>
        <a:p>
          <a:r>
            <a:rPr lang="en-US" dirty="0">
              <a:latin typeface="Calibri" panose="020F0502020204030204" pitchFamily="34" charset="0"/>
              <a:cs typeface="Calibri" panose="020F0502020204030204" pitchFamily="34" charset="0"/>
            </a:rPr>
            <a:t>Specific, weather data principles given a choice to separately providing consent to data processing</a:t>
          </a:r>
        </a:p>
      </dgm:t>
    </dgm:pt>
    <dgm:pt modelId="{C85D2C92-BD60-6A43-AEE8-913E48A12B2C}" type="parTrans" cxnId="{6CBF1AE0-D717-794F-BA99-543300F7EDBB}">
      <dgm:prSet/>
      <dgm:spPr/>
      <dgm:t>
        <a:bodyPr/>
        <a:lstStyle/>
        <a:p>
          <a:endParaRPr lang="en-US"/>
        </a:p>
      </dgm:t>
    </dgm:pt>
    <dgm:pt modelId="{412900AC-7954-384F-9FFE-EE2301B1ADBF}" type="sibTrans" cxnId="{6CBF1AE0-D717-794F-BA99-543300F7EDBB}">
      <dgm:prSet/>
      <dgm:spPr/>
      <dgm:t>
        <a:bodyPr/>
        <a:lstStyle/>
        <a:p>
          <a:endParaRPr lang="en-US"/>
        </a:p>
      </dgm:t>
    </dgm:pt>
    <dgm:pt modelId="{E7C368E4-CEE5-584A-93D8-8EC74E5F9C00}" type="pres">
      <dgm:prSet presAssocID="{4AC00877-E43A-074B-8A6F-76C3C02EB4C1}" presName="Name0" presStyleCnt="0">
        <dgm:presLayoutVars>
          <dgm:dir/>
          <dgm:animLvl val="lvl"/>
          <dgm:resizeHandles/>
        </dgm:presLayoutVars>
      </dgm:prSet>
      <dgm:spPr/>
    </dgm:pt>
    <dgm:pt modelId="{DB49D764-FBEC-C649-BF59-CF1C3F478B18}" type="pres">
      <dgm:prSet presAssocID="{35B71336-B5FE-8E47-BC18-F9DA43A4AA80}" presName="linNode" presStyleCnt="0"/>
      <dgm:spPr/>
    </dgm:pt>
    <dgm:pt modelId="{2232DBBC-BBFB-A049-937C-517988FE9E34}" type="pres">
      <dgm:prSet presAssocID="{35B71336-B5FE-8E47-BC18-F9DA43A4AA80}" presName="parentShp" presStyleLbl="node1" presStyleIdx="0" presStyleCnt="2" custScaleX="48148">
        <dgm:presLayoutVars>
          <dgm:bulletEnabled val="1"/>
        </dgm:presLayoutVars>
      </dgm:prSet>
      <dgm:spPr/>
    </dgm:pt>
    <dgm:pt modelId="{CB7653B1-D054-DA4E-BB41-A8F0E0DD779E}" type="pres">
      <dgm:prSet presAssocID="{35B71336-B5FE-8E47-BC18-F9DA43A4AA80}" presName="childShp" presStyleLbl="bgAccFollowNode1" presStyleIdx="0" presStyleCnt="2" custScaleX="128395">
        <dgm:presLayoutVars>
          <dgm:bulletEnabled val="1"/>
        </dgm:presLayoutVars>
      </dgm:prSet>
      <dgm:spPr/>
    </dgm:pt>
    <dgm:pt modelId="{8DA4A9D0-ED4A-6E44-8679-1EA71FC911EE}" type="pres">
      <dgm:prSet presAssocID="{81FCB9D2-5539-084C-B8EE-99A5FD27E2CF}" presName="spacing" presStyleCnt="0"/>
      <dgm:spPr/>
    </dgm:pt>
    <dgm:pt modelId="{60B0F7C9-659B-3D4F-8246-0EC7DBE50FE8}" type="pres">
      <dgm:prSet presAssocID="{90E56810-3347-CE44-BD7B-5DE8F01E30AD}" presName="linNode" presStyleCnt="0"/>
      <dgm:spPr/>
    </dgm:pt>
    <dgm:pt modelId="{975B33EF-A27A-1345-989C-236220C22E17}" type="pres">
      <dgm:prSet presAssocID="{90E56810-3347-CE44-BD7B-5DE8F01E30AD}" presName="parentShp" presStyleLbl="node1" presStyleIdx="1" presStyleCnt="2" custScaleX="62037">
        <dgm:presLayoutVars>
          <dgm:bulletEnabled val="1"/>
        </dgm:presLayoutVars>
      </dgm:prSet>
      <dgm:spPr/>
    </dgm:pt>
    <dgm:pt modelId="{F65A0E56-7257-1D4B-89B3-1304754C6EF3}" type="pres">
      <dgm:prSet presAssocID="{90E56810-3347-CE44-BD7B-5DE8F01E30AD}" presName="childShp" presStyleLbl="bgAccFollowNode1" presStyleIdx="1" presStyleCnt="2" custScaleX="122222" custScaleY="114350">
        <dgm:presLayoutVars>
          <dgm:bulletEnabled val="1"/>
        </dgm:presLayoutVars>
      </dgm:prSet>
      <dgm:spPr/>
    </dgm:pt>
  </dgm:ptLst>
  <dgm:cxnLst>
    <dgm:cxn modelId="{D6ED4426-FCF4-B247-8746-B6E14E03FE66}" srcId="{90E56810-3347-CE44-BD7B-5DE8F01E30AD}" destId="{DE159EC6-2719-074A-9F3F-4403A7D22856}" srcOrd="3" destOrd="0" parTransId="{681BADA5-C449-5944-98AD-AE6B5E8CFCA0}" sibTransId="{17057453-7A05-164C-BB1F-3C22A53C9AEF}"/>
    <dgm:cxn modelId="{0CA4D72A-1ADA-A746-99F1-8F83CECEA76C}" srcId="{35B71336-B5FE-8E47-BC18-F9DA43A4AA80}" destId="{F8B225A9-BFBE-FA4F-AB59-BC9C6FECD42A}" srcOrd="0" destOrd="0" parTransId="{4579509E-E2BB-DC49-B0E3-DDC902E2ECA0}" sibTransId="{E083A8A4-7317-104C-805B-82A5E204DA0E}"/>
    <dgm:cxn modelId="{04AFB332-1220-AE4B-B44F-827A0E8C7E84}" type="presOf" srcId="{35B71336-B5FE-8E47-BC18-F9DA43A4AA80}" destId="{2232DBBC-BBFB-A049-937C-517988FE9E34}" srcOrd="0" destOrd="0" presId="urn:microsoft.com/office/officeart/2005/8/layout/vList6"/>
    <dgm:cxn modelId="{C90ADB33-FB88-7F43-A76D-26B82A499ECC}" type="presOf" srcId="{90E56810-3347-CE44-BD7B-5DE8F01E30AD}" destId="{975B33EF-A27A-1345-989C-236220C22E17}" srcOrd="0" destOrd="0" presId="urn:microsoft.com/office/officeart/2005/8/layout/vList6"/>
    <dgm:cxn modelId="{3891FD33-33E8-A042-9AB9-73699DAD2695}" srcId="{35B71336-B5FE-8E47-BC18-F9DA43A4AA80}" destId="{CB1388E1-82C4-D349-BB72-E1B9A76633E6}" srcOrd="2" destOrd="0" parTransId="{374BD44A-ACC6-F947-9B23-D44046957073}" sibTransId="{9DFFFAB8-6156-8145-87D8-EBB66F6F7F00}"/>
    <dgm:cxn modelId="{650BB437-C2FE-BC4F-9F4A-1FD989FD676D}" srcId="{90E56810-3347-CE44-BD7B-5DE8F01E30AD}" destId="{6C681716-D5DA-C449-BE26-CB4AFDDF3A94}" srcOrd="0" destOrd="0" parTransId="{4D41FBA4-A857-1144-BD43-522B9625E2FE}" sibTransId="{780B869A-B714-C144-80A2-F29E8FAC3295}"/>
    <dgm:cxn modelId="{9EC83E63-80AC-3C4F-94CC-4D3261E0DBFA}" type="presOf" srcId="{BA404C51-C064-A243-9F34-5FB4B465AAD0}" destId="{F65A0E56-7257-1D4B-89B3-1304754C6EF3}" srcOrd="0" destOrd="2" presId="urn:microsoft.com/office/officeart/2005/8/layout/vList6"/>
    <dgm:cxn modelId="{16290166-AF05-FE4C-8133-6A41B4A468DD}" type="presOf" srcId="{7D0CEDBD-98E1-9A45-AD3B-04FE4FDF5B41}" destId="{F65A0E56-7257-1D4B-89B3-1304754C6EF3}" srcOrd="0" destOrd="4" presId="urn:microsoft.com/office/officeart/2005/8/layout/vList6"/>
    <dgm:cxn modelId="{C529F36B-54BE-2D44-BBA7-717BD88D66E2}" type="presOf" srcId="{8746E574-AA10-9A44-9F93-95C95B88A404}" destId="{F65A0E56-7257-1D4B-89B3-1304754C6EF3}" srcOrd="0" destOrd="1" presId="urn:microsoft.com/office/officeart/2005/8/layout/vList6"/>
    <dgm:cxn modelId="{75F7B775-B426-BE47-8C20-01A4F1DF1D77}" type="presOf" srcId="{5FCD9D18-BBE7-574C-AF1C-FD3C0004DD07}" destId="{CB7653B1-D054-DA4E-BB41-A8F0E0DD779E}" srcOrd="0" destOrd="3" presId="urn:microsoft.com/office/officeart/2005/8/layout/vList6"/>
    <dgm:cxn modelId="{AD5EE385-CF46-D746-8758-866909DD8F10}" srcId="{90E56810-3347-CE44-BD7B-5DE8F01E30AD}" destId="{BA404C51-C064-A243-9F34-5FB4B465AAD0}" srcOrd="2" destOrd="0" parTransId="{07A90A84-5B73-6B4A-80C5-8E2915B559BB}" sibTransId="{E025CB1B-D03D-F14B-9200-368BDD915EE4}"/>
    <dgm:cxn modelId="{873E2CA2-58C6-3D42-8EF9-3EB2CBB67592}" srcId="{90E56810-3347-CE44-BD7B-5DE8F01E30AD}" destId="{8746E574-AA10-9A44-9F93-95C95B88A404}" srcOrd="1" destOrd="0" parTransId="{321E9021-9FB0-E942-9669-D203E3C394BB}" sibTransId="{0F293FA6-95EC-5545-84D7-9F8805E4AE9C}"/>
    <dgm:cxn modelId="{E8B784AB-E23F-204B-9177-5C1AF8B95108}" type="presOf" srcId="{DE159EC6-2719-074A-9F3F-4403A7D22856}" destId="{F65A0E56-7257-1D4B-89B3-1304754C6EF3}" srcOrd="0" destOrd="3" presId="urn:microsoft.com/office/officeart/2005/8/layout/vList6"/>
    <dgm:cxn modelId="{4098BDC3-A4FE-DC47-A773-1FBC30E3F833}" type="presOf" srcId="{6C681716-D5DA-C449-BE26-CB4AFDDF3A94}" destId="{F65A0E56-7257-1D4B-89B3-1304754C6EF3}" srcOrd="0" destOrd="0" presId="urn:microsoft.com/office/officeart/2005/8/layout/vList6"/>
    <dgm:cxn modelId="{7E3248C4-82F4-D642-AC1F-D87D9D6853F8}" srcId="{35B71336-B5FE-8E47-BC18-F9DA43A4AA80}" destId="{5FCD9D18-BBE7-574C-AF1C-FD3C0004DD07}" srcOrd="3" destOrd="0" parTransId="{E0542452-E2A2-5C4A-9EA6-245F470EFFEE}" sibTransId="{7E4B0850-987A-164F-9B20-E225B432CC03}"/>
    <dgm:cxn modelId="{145B96CF-DF72-4C4A-A3AB-E1673C5A0541}" type="presOf" srcId="{CB1388E1-82C4-D349-BB72-E1B9A76633E6}" destId="{CB7653B1-D054-DA4E-BB41-A8F0E0DD779E}" srcOrd="0" destOrd="2" presId="urn:microsoft.com/office/officeart/2005/8/layout/vList6"/>
    <dgm:cxn modelId="{C44FDAD1-F266-6347-9F42-7138C0B3D7FA}" type="presOf" srcId="{4AC00877-E43A-074B-8A6F-76C3C02EB4C1}" destId="{E7C368E4-CEE5-584A-93D8-8EC74E5F9C00}" srcOrd="0" destOrd="0" presId="urn:microsoft.com/office/officeart/2005/8/layout/vList6"/>
    <dgm:cxn modelId="{6CBF1AE0-D717-794F-BA99-543300F7EDBB}" srcId="{90E56810-3347-CE44-BD7B-5DE8F01E30AD}" destId="{7D0CEDBD-98E1-9A45-AD3B-04FE4FDF5B41}" srcOrd="4" destOrd="0" parTransId="{C85D2C92-BD60-6A43-AEE8-913E48A12B2C}" sibTransId="{412900AC-7954-384F-9FFE-EE2301B1ADBF}"/>
    <dgm:cxn modelId="{4A221EEA-F9BB-3740-AE1F-E88D932D0F2A}" type="presOf" srcId="{F8B225A9-BFBE-FA4F-AB59-BC9C6FECD42A}" destId="{CB7653B1-D054-DA4E-BB41-A8F0E0DD779E}" srcOrd="0" destOrd="0" presId="urn:microsoft.com/office/officeart/2005/8/layout/vList6"/>
    <dgm:cxn modelId="{E2E955F0-7DC0-864E-93A8-AFB3FF7E4968}" srcId="{4AC00877-E43A-074B-8A6F-76C3C02EB4C1}" destId="{90E56810-3347-CE44-BD7B-5DE8F01E30AD}" srcOrd="1" destOrd="0" parTransId="{6AB29CC0-71D3-AE4D-B9D3-55B088B8ACAE}" sibTransId="{9FCA3962-A355-8743-A5BF-2F9A4EDAEC06}"/>
    <dgm:cxn modelId="{4EEE0FF3-0706-044E-A0CE-75D5340609CB}" srcId="{35B71336-B5FE-8E47-BC18-F9DA43A4AA80}" destId="{B05FB9F6-F494-5943-A2C9-D54CFDF6F1F4}" srcOrd="1" destOrd="0" parTransId="{D44A961A-7CF5-4544-AAD0-8181F6AC4DA1}" sibTransId="{98FEAE03-6017-1943-8113-B6D655478AAC}"/>
    <dgm:cxn modelId="{E50503F4-2D10-6C48-B989-D3B6DF26432E}" type="presOf" srcId="{B05FB9F6-F494-5943-A2C9-D54CFDF6F1F4}" destId="{CB7653B1-D054-DA4E-BB41-A8F0E0DD779E}" srcOrd="0" destOrd="1" presId="urn:microsoft.com/office/officeart/2005/8/layout/vList6"/>
    <dgm:cxn modelId="{EF47B4F4-DD60-8D4D-9D82-3E7283322D1E}" srcId="{4AC00877-E43A-074B-8A6F-76C3C02EB4C1}" destId="{35B71336-B5FE-8E47-BC18-F9DA43A4AA80}" srcOrd="0" destOrd="0" parTransId="{A71B0C48-7A7E-8943-8B77-D59ED67BA624}" sibTransId="{81FCB9D2-5539-084C-B8EE-99A5FD27E2CF}"/>
    <dgm:cxn modelId="{8345267A-B348-0B42-B6EC-AC3977B1CFC7}" type="presParOf" srcId="{E7C368E4-CEE5-584A-93D8-8EC74E5F9C00}" destId="{DB49D764-FBEC-C649-BF59-CF1C3F478B18}" srcOrd="0" destOrd="0" presId="urn:microsoft.com/office/officeart/2005/8/layout/vList6"/>
    <dgm:cxn modelId="{1620C87C-43F5-6D45-B47E-9033F41CC470}" type="presParOf" srcId="{DB49D764-FBEC-C649-BF59-CF1C3F478B18}" destId="{2232DBBC-BBFB-A049-937C-517988FE9E34}" srcOrd="0" destOrd="0" presId="urn:microsoft.com/office/officeart/2005/8/layout/vList6"/>
    <dgm:cxn modelId="{50C40A48-6BDB-A348-9B17-8358F8A0FF56}" type="presParOf" srcId="{DB49D764-FBEC-C649-BF59-CF1C3F478B18}" destId="{CB7653B1-D054-DA4E-BB41-A8F0E0DD779E}" srcOrd="1" destOrd="0" presId="urn:microsoft.com/office/officeart/2005/8/layout/vList6"/>
    <dgm:cxn modelId="{06C56689-5AB8-8945-BA52-3DA5C2B73B70}" type="presParOf" srcId="{E7C368E4-CEE5-584A-93D8-8EC74E5F9C00}" destId="{8DA4A9D0-ED4A-6E44-8679-1EA71FC911EE}" srcOrd="1" destOrd="0" presId="urn:microsoft.com/office/officeart/2005/8/layout/vList6"/>
    <dgm:cxn modelId="{0A3F0C75-1DE3-7442-9B11-9AD8BBB3D701}" type="presParOf" srcId="{E7C368E4-CEE5-584A-93D8-8EC74E5F9C00}" destId="{60B0F7C9-659B-3D4F-8246-0EC7DBE50FE8}" srcOrd="2" destOrd="0" presId="urn:microsoft.com/office/officeart/2005/8/layout/vList6"/>
    <dgm:cxn modelId="{7DB6C14F-FA90-7944-96EE-B9E1076D4A8A}" type="presParOf" srcId="{60B0F7C9-659B-3D4F-8246-0EC7DBE50FE8}" destId="{975B33EF-A27A-1345-989C-236220C22E17}" srcOrd="0" destOrd="0" presId="urn:microsoft.com/office/officeart/2005/8/layout/vList6"/>
    <dgm:cxn modelId="{2ED605AB-B450-C049-8675-C4FC2173915F}" type="presParOf" srcId="{60B0F7C9-659B-3D4F-8246-0EC7DBE50FE8}" destId="{F65A0E56-7257-1D4B-89B3-1304754C6EF3}"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0EB62-B220-D042-8DF2-9544CDF678AA}">
      <dsp:nvSpPr>
        <dsp:cNvPr id="0" name=""/>
        <dsp:cNvSpPr/>
      </dsp:nvSpPr>
      <dsp:spPr>
        <a:xfrm>
          <a:off x="-6220034" y="-951557"/>
          <a:ext cx="7404028" cy="7404028"/>
        </a:xfrm>
        <a:prstGeom prst="blockArc">
          <a:avLst>
            <a:gd name="adj1" fmla="val 18900000"/>
            <a:gd name="adj2" fmla="val 2700000"/>
            <a:gd name="adj3" fmla="val 292"/>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1E2355-C4A2-584D-978C-A38A76E661C1}">
      <dsp:nvSpPr>
        <dsp:cNvPr id="0" name=""/>
        <dsp:cNvSpPr/>
      </dsp:nvSpPr>
      <dsp:spPr>
        <a:xfrm>
          <a:off x="517317" y="343697"/>
          <a:ext cx="10914630" cy="68783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5968"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1. Personal information must be fairly and lawfully processed.</a:t>
          </a:r>
        </a:p>
      </dsp:txBody>
      <dsp:txXfrm>
        <a:off x="517317" y="343697"/>
        <a:ext cx="10914630" cy="687834"/>
      </dsp:txXfrm>
    </dsp:sp>
    <dsp:sp modelId="{DC333C1A-1B9F-1643-8B28-D3B47DF1F8B8}">
      <dsp:nvSpPr>
        <dsp:cNvPr id="0" name=""/>
        <dsp:cNvSpPr/>
      </dsp:nvSpPr>
      <dsp:spPr>
        <a:xfrm>
          <a:off x="87421" y="257717"/>
          <a:ext cx="859792" cy="859792"/>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896595-14F7-5D48-ADFE-2D35BCA2FB13}">
      <dsp:nvSpPr>
        <dsp:cNvPr id="0" name=""/>
        <dsp:cNvSpPr/>
      </dsp:nvSpPr>
      <dsp:spPr>
        <a:xfrm>
          <a:off x="1010199" y="1375118"/>
          <a:ext cx="10421748" cy="68783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5968"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2. Personal  information must be processed for limited purposes.</a:t>
          </a:r>
        </a:p>
      </dsp:txBody>
      <dsp:txXfrm>
        <a:off x="1010199" y="1375118"/>
        <a:ext cx="10421748" cy="687834"/>
      </dsp:txXfrm>
    </dsp:sp>
    <dsp:sp modelId="{A33D520C-A326-7345-A76D-1AECE64879E9}">
      <dsp:nvSpPr>
        <dsp:cNvPr id="0" name=""/>
        <dsp:cNvSpPr/>
      </dsp:nvSpPr>
      <dsp:spPr>
        <a:xfrm>
          <a:off x="580303" y="1289139"/>
          <a:ext cx="859792" cy="859792"/>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7ECC15-D4C3-5846-BAA8-5DBA8C584E90}">
      <dsp:nvSpPr>
        <dsp:cNvPr id="0" name=""/>
        <dsp:cNvSpPr/>
      </dsp:nvSpPr>
      <dsp:spPr>
        <a:xfrm>
          <a:off x="1161474" y="2406539"/>
          <a:ext cx="10270473" cy="68783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5968"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3. Information regarding data processing must be notified to Data principle.</a:t>
          </a:r>
        </a:p>
      </dsp:txBody>
      <dsp:txXfrm>
        <a:off x="1161474" y="2406539"/>
        <a:ext cx="10270473" cy="687834"/>
      </dsp:txXfrm>
    </dsp:sp>
    <dsp:sp modelId="{3F2F3393-4BB3-CF49-93F4-249D7EA474B1}">
      <dsp:nvSpPr>
        <dsp:cNvPr id="0" name=""/>
        <dsp:cNvSpPr/>
      </dsp:nvSpPr>
      <dsp:spPr>
        <a:xfrm>
          <a:off x="731578" y="2320560"/>
          <a:ext cx="859792" cy="859792"/>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189D66-AFA4-EC43-8569-E7FAB90CB4A1}">
      <dsp:nvSpPr>
        <dsp:cNvPr id="0" name=""/>
        <dsp:cNvSpPr/>
      </dsp:nvSpPr>
      <dsp:spPr>
        <a:xfrm>
          <a:off x="1010199" y="3437961"/>
          <a:ext cx="10421748" cy="68783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5968"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4. Such Notification must be easily comprehensible and in multiple languages where necessary.</a:t>
          </a:r>
        </a:p>
      </dsp:txBody>
      <dsp:txXfrm>
        <a:off x="1010199" y="3437961"/>
        <a:ext cx="10421748" cy="687834"/>
      </dsp:txXfrm>
    </dsp:sp>
    <dsp:sp modelId="{531748EC-3A44-4240-90E6-46A11B82E664}">
      <dsp:nvSpPr>
        <dsp:cNvPr id="0" name=""/>
        <dsp:cNvSpPr/>
      </dsp:nvSpPr>
      <dsp:spPr>
        <a:xfrm>
          <a:off x="580303" y="3351981"/>
          <a:ext cx="859792" cy="859792"/>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DACEC8-5429-924C-A3F0-3D1E25E4E19C}">
      <dsp:nvSpPr>
        <dsp:cNvPr id="0" name=""/>
        <dsp:cNvSpPr/>
      </dsp:nvSpPr>
      <dsp:spPr>
        <a:xfrm>
          <a:off x="517317" y="4469382"/>
          <a:ext cx="10914630" cy="68783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5968"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5.Personal information must be adequate, relevant and not misleading.</a:t>
          </a:r>
        </a:p>
      </dsp:txBody>
      <dsp:txXfrm>
        <a:off x="517317" y="4469382"/>
        <a:ext cx="10914630" cy="687834"/>
      </dsp:txXfrm>
    </dsp:sp>
    <dsp:sp modelId="{F845A53F-C879-554A-AD7B-845BE8F19DC4}">
      <dsp:nvSpPr>
        <dsp:cNvPr id="0" name=""/>
        <dsp:cNvSpPr/>
      </dsp:nvSpPr>
      <dsp:spPr>
        <a:xfrm>
          <a:off x="87421" y="4383403"/>
          <a:ext cx="859792" cy="859792"/>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0EB62-B220-D042-8DF2-9544CDF678AA}">
      <dsp:nvSpPr>
        <dsp:cNvPr id="0" name=""/>
        <dsp:cNvSpPr/>
      </dsp:nvSpPr>
      <dsp:spPr>
        <a:xfrm>
          <a:off x="-5929015" y="-907314"/>
          <a:ext cx="7058319" cy="7058319"/>
        </a:xfrm>
        <a:prstGeom prst="blockArc">
          <a:avLst>
            <a:gd name="adj1" fmla="val 18900000"/>
            <a:gd name="adj2" fmla="val 2700000"/>
            <a:gd name="adj3" fmla="val 306"/>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1E2355-C4A2-584D-978C-A38A76E661C1}">
      <dsp:nvSpPr>
        <dsp:cNvPr id="0" name=""/>
        <dsp:cNvSpPr/>
      </dsp:nvSpPr>
      <dsp:spPr>
        <a:xfrm>
          <a:off x="591081" y="403134"/>
          <a:ext cx="10844929" cy="806689"/>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310"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6. Personal  information must be accurate and up to date.</a:t>
          </a:r>
        </a:p>
      </dsp:txBody>
      <dsp:txXfrm>
        <a:off x="591081" y="403134"/>
        <a:ext cx="10844929" cy="806689"/>
      </dsp:txXfrm>
    </dsp:sp>
    <dsp:sp modelId="{DC333C1A-1B9F-1643-8B28-D3B47DF1F8B8}">
      <dsp:nvSpPr>
        <dsp:cNvPr id="0" name=""/>
        <dsp:cNvSpPr/>
      </dsp:nvSpPr>
      <dsp:spPr>
        <a:xfrm>
          <a:off x="86900" y="302298"/>
          <a:ext cx="1008361" cy="1008361"/>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896595-14F7-5D48-ADFE-2D35BCA2FB13}">
      <dsp:nvSpPr>
        <dsp:cNvPr id="0" name=""/>
        <dsp:cNvSpPr/>
      </dsp:nvSpPr>
      <dsp:spPr>
        <a:xfrm>
          <a:off x="1053574" y="1613378"/>
          <a:ext cx="10382435" cy="806689"/>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310"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7. Personal information data must not be kept longer than is necessary.</a:t>
          </a:r>
        </a:p>
      </dsp:txBody>
      <dsp:txXfrm>
        <a:off x="1053574" y="1613378"/>
        <a:ext cx="10382435" cy="806689"/>
      </dsp:txXfrm>
    </dsp:sp>
    <dsp:sp modelId="{A33D520C-A326-7345-A76D-1AECE64879E9}">
      <dsp:nvSpPr>
        <dsp:cNvPr id="0" name=""/>
        <dsp:cNvSpPr/>
      </dsp:nvSpPr>
      <dsp:spPr>
        <a:xfrm>
          <a:off x="549394" y="1512542"/>
          <a:ext cx="1008361" cy="1008361"/>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7ECC15-D4C3-5846-BAA8-5DBA8C584E90}">
      <dsp:nvSpPr>
        <dsp:cNvPr id="0" name=""/>
        <dsp:cNvSpPr/>
      </dsp:nvSpPr>
      <dsp:spPr>
        <a:xfrm>
          <a:off x="1053574" y="2823622"/>
          <a:ext cx="10382435" cy="806689"/>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310"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8. Personal information data can be transferred to other countries only when authorized by the state. </a:t>
          </a:r>
        </a:p>
      </dsp:txBody>
      <dsp:txXfrm>
        <a:off x="1053574" y="2823622"/>
        <a:ext cx="10382435" cy="806689"/>
      </dsp:txXfrm>
    </dsp:sp>
    <dsp:sp modelId="{3F2F3393-4BB3-CF49-93F4-249D7EA474B1}">
      <dsp:nvSpPr>
        <dsp:cNvPr id="0" name=""/>
        <dsp:cNvSpPr/>
      </dsp:nvSpPr>
      <dsp:spPr>
        <a:xfrm>
          <a:off x="549394" y="2722786"/>
          <a:ext cx="1008361" cy="1008361"/>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189D66-AFA4-EC43-8569-E7FAB90CB4A1}">
      <dsp:nvSpPr>
        <dsp:cNvPr id="0" name=""/>
        <dsp:cNvSpPr/>
      </dsp:nvSpPr>
      <dsp:spPr>
        <a:xfrm>
          <a:off x="591081" y="4033865"/>
          <a:ext cx="10844929" cy="806689"/>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310" tIns="60960" rIns="60960" bIns="6096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9. Personal data processing should be in compliance with the Bill.</a:t>
          </a:r>
        </a:p>
      </dsp:txBody>
      <dsp:txXfrm>
        <a:off x="591081" y="4033865"/>
        <a:ext cx="10844929" cy="806689"/>
      </dsp:txXfrm>
    </dsp:sp>
    <dsp:sp modelId="{531748EC-3A44-4240-90E6-46A11B82E664}">
      <dsp:nvSpPr>
        <dsp:cNvPr id="0" name=""/>
        <dsp:cNvSpPr/>
      </dsp:nvSpPr>
      <dsp:spPr>
        <a:xfrm>
          <a:off x="86900" y="3933029"/>
          <a:ext cx="1008361" cy="1008361"/>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7653B1-D054-DA4E-BB41-A8F0E0DD779E}">
      <dsp:nvSpPr>
        <dsp:cNvPr id="0" name=""/>
        <dsp:cNvSpPr/>
      </dsp:nvSpPr>
      <dsp:spPr>
        <a:xfrm>
          <a:off x="2323257" y="2440"/>
          <a:ext cx="8477851" cy="2309227"/>
        </a:xfrm>
        <a:prstGeom prst="rightArrow">
          <a:avLst>
            <a:gd name="adj1" fmla="val 75000"/>
            <a:gd name="adj2" fmla="val 50000"/>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latin typeface="Calibri" panose="020F0502020204030204" pitchFamily="34" charset="0"/>
              <a:cs typeface="Calibri" panose="020F0502020204030204" pitchFamily="34" charset="0"/>
            </a:rPr>
            <a:t>Free</a:t>
          </a:r>
          <a:r>
            <a:rPr lang="en-US" sz="1400" kern="1200" dirty="0">
              <a:latin typeface="Calibri" panose="020F0502020204030204" pitchFamily="34" charset="0"/>
              <a:cs typeface="Calibri" panose="020F0502020204030204" pitchFamily="34" charset="0"/>
            </a:rPr>
            <a:t>, having regard to whether it meets the standard under section 14 of the Indian Contract Act, 1872 </a:t>
          </a:r>
        </a:p>
        <a:p>
          <a:pPr marL="114300" lvl="1" indent="-114300" algn="l" defTabSz="622300">
            <a:lnSpc>
              <a:spcPct val="90000"/>
            </a:lnSpc>
            <a:spcBef>
              <a:spcPct val="0"/>
            </a:spcBef>
            <a:spcAft>
              <a:spcPct val="15000"/>
            </a:spcAft>
            <a:buChar char="•"/>
          </a:pPr>
          <a:r>
            <a:rPr lang="en-US" sz="1400" b="1" kern="1200" dirty="0">
              <a:latin typeface="Calibri" panose="020F0502020204030204" pitchFamily="34" charset="0"/>
              <a:cs typeface="Calibri" panose="020F0502020204030204" pitchFamily="34" charset="0"/>
            </a:rPr>
            <a:t>Informed</a:t>
          </a:r>
          <a:r>
            <a:rPr lang="en-US" sz="1400" kern="1200" dirty="0">
              <a:latin typeface="Calibri" panose="020F0502020204030204" pitchFamily="34" charset="0"/>
              <a:cs typeface="Calibri" panose="020F0502020204030204" pitchFamily="34" charset="0"/>
            </a:rPr>
            <a:t>, having regard to whether the data principal has notified of his/her data that is being processed</a:t>
          </a:r>
        </a:p>
        <a:p>
          <a:pPr marL="114300" lvl="1" indent="-114300" algn="l" defTabSz="622300">
            <a:lnSpc>
              <a:spcPct val="90000"/>
            </a:lnSpc>
            <a:spcBef>
              <a:spcPct val="0"/>
            </a:spcBef>
            <a:spcAft>
              <a:spcPct val="15000"/>
            </a:spcAft>
            <a:buChar char="•"/>
          </a:pPr>
          <a:r>
            <a:rPr lang="en-US" sz="1400" b="1" kern="1200" dirty="0">
              <a:latin typeface="Calibri" panose="020F0502020204030204" pitchFamily="34" charset="0"/>
              <a:cs typeface="Calibri" panose="020F0502020204030204" pitchFamily="34" charset="0"/>
            </a:rPr>
            <a:t>Specific</a:t>
          </a:r>
          <a:r>
            <a:rPr lang="en-US" sz="1400" kern="1200" dirty="0">
              <a:latin typeface="Calibri" panose="020F0502020204030204" pitchFamily="34" charset="0"/>
              <a:cs typeface="Calibri" panose="020F0502020204030204" pitchFamily="34" charset="0"/>
            </a:rPr>
            <a:t>, having regard to whether the data principal can determine the scope of consent in respect of the purposes of processing</a:t>
          </a:r>
        </a:p>
        <a:p>
          <a:pPr marL="114300" lvl="1" indent="-114300" algn="l" defTabSz="622300">
            <a:lnSpc>
              <a:spcPct val="90000"/>
            </a:lnSpc>
            <a:spcBef>
              <a:spcPct val="0"/>
            </a:spcBef>
            <a:spcAft>
              <a:spcPct val="15000"/>
            </a:spcAft>
            <a:buChar char="•"/>
          </a:pPr>
          <a:r>
            <a:rPr lang="en-US" sz="1400" b="1" kern="1200" dirty="0">
              <a:latin typeface="Calibri" panose="020F0502020204030204" pitchFamily="34" charset="0"/>
              <a:cs typeface="Calibri" panose="020F0502020204030204" pitchFamily="34" charset="0"/>
            </a:rPr>
            <a:t>Clear</a:t>
          </a:r>
          <a:r>
            <a:rPr lang="en-US" sz="1400" kern="1200" dirty="0">
              <a:latin typeface="Calibri" panose="020F0502020204030204" pitchFamily="34" charset="0"/>
              <a:cs typeface="Calibri" panose="020F0502020204030204" pitchFamily="34" charset="0"/>
            </a:rPr>
            <a:t>, having regard to whether it is indicated through an affirmative action that is meaningful in a given context</a:t>
          </a:r>
        </a:p>
      </dsp:txBody>
      <dsp:txXfrm>
        <a:off x="2323257" y="291093"/>
        <a:ext cx="7611891" cy="1731921"/>
      </dsp:txXfrm>
    </dsp:sp>
    <dsp:sp modelId="{2232DBBC-BBFB-A049-937C-517988FE9E34}">
      <dsp:nvSpPr>
        <dsp:cNvPr id="0" name=""/>
        <dsp:cNvSpPr/>
      </dsp:nvSpPr>
      <dsp:spPr>
        <a:xfrm>
          <a:off x="203799" y="2440"/>
          <a:ext cx="2119457" cy="2309227"/>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alibri" panose="020F0502020204030204" pitchFamily="34" charset="0"/>
              <a:cs typeface="Calibri" panose="020F0502020204030204" pitchFamily="34" charset="0"/>
            </a:rPr>
            <a:t>CONSENT</a:t>
          </a:r>
        </a:p>
        <a:p>
          <a:pPr marL="0" lvl="0" indent="0" algn="ctr" defTabSz="1244600">
            <a:lnSpc>
              <a:spcPct val="90000"/>
            </a:lnSpc>
            <a:spcBef>
              <a:spcPct val="0"/>
            </a:spcBef>
            <a:spcAft>
              <a:spcPct val="35000"/>
            </a:spcAft>
            <a:buNone/>
          </a:pPr>
          <a:r>
            <a:rPr lang="en-US" sz="2800" kern="1200" dirty="0">
              <a:latin typeface="Calibri" panose="020F0502020204030204" pitchFamily="34" charset="0"/>
              <a:cs typeface="Calibri" panose="020F0502020204030204" pitchFamily="34" charset="0"/>
            </a:rPr>
            <a:t>Section 12</a:t>
          </a:r>
        </a:p>
      </dsp:txBody>
      <dsp:txXfrm>
        <a:off x="307262" y="105903"/>
        <a:ext cx="1912531" cy="2102301"/>
      </dsp:txXfrm>
    </dsp:sp>
    <dsp:sp modelId="{F65A0E56-7257-1D4B-89B3-1304754C6EF3}">
      <dsp:nvSpPr>
        <dsp:cNvPr id="0" name=""/>
        <dsp:cNvSpPr/>
      </dsp:nvSpPr>
      <dsp:spPr>
        <a:xfrm>
          <a:off x="2837963" y="2542590"/>
          <a:ext cx="8054497" cy="2640601"/>
        </a:xfrm>
        <a:prstGeom prst="rightArrow">
          <a:avLst>
            <a:gd name="adj1" fmla="val 75000"/>
            <a:gd name="adj2" fmla="val 50000"/>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Calibri" panose="020F0502020204030204" pitchFamily="34" charset="0"/>
              <a:cs typeface="Calibri" panose="020F0502020204030204" pitchFamily="34" charset="0"/>
            </a:rPr>
            <a:t>Explicit consent is a must in case of collection or processing of sensitive personal data</a:t>
          </a:r>
        </a:p>
        <a:p>
          <a:pPr marL="114300" lvl="1" indent="-114300" algn="l" defTabSz="622300">
            <a:lnSpc>
              <a:spcPct val="90000"/>
            </a:lnSpc>
            <a:spcBef>
              <a:spcPct val="0"/>
            </a:spcBef>
            <a:spcAft>
              <a:spcPct val="15000"/>
            </a:spcAft>
            <a:buChar char="•"/>
          </a:pPr>
          <a:r>
            <a:rPr lang="en-US" sz="1400" kern="1200" dirty="0">
              <a:latin typeface="Calibri" panose="020F0502020204030204" pitchFamily="34" charset="0"/>
              <a:cs typeface="Calibri" panose="020F0502020204030204" pitchFamily="34" charset="0"/>
            </a:rPr>
            <a:t>Compliance of section 12 and</a:t>
          </a:r>
        </a:p>
        <a:p>
          <a:pPr marL="114300" lvl="1" indent="-114300" algn="l" defTabSz="622300">
            <a:lnSpc>
              <a:spcPct val="90000"/>
            </a:lnSpc>
            <a:spcBef>
              <a:spcPct val="0"/>
            </a:spcBef>
            <a:spcAft>
              <a:spcPct val="15000"/>
            </a:spcAft>
            <a:buChar char="•"/>
          </a:pPr>
          <a:r>
            <a:rPr lang="en-US" sz="1400" b="1" kern="1200" dirty="0">
              <a:latin typeface="Calibri" panose="020F0502020204030204" pitchFamily="34" charset="0"/>
              <a:cs typeface="Calibri" panose="020F0502020204030204" pitchFamily="34" charset="0"/>
            </a:rPr>
            <a:t>Informed</a:t>
          </a:r>
          <a:r>
            <a:rPr lang="en-US" sz="1400" kern="1200" dirty="0">
              <a:latin typeface="Calibri" panose="020F0502020204030204" pitchFamily="34" charset="0"/>
              <a:cs typeface="Calibri" panose="020F0502020204030204" pitchFamily="34" charset="0"/>
            </a:rPr>
            <a:t> and draws attention of Data principle to the purpose of processing data</a:t>
          </a:r>
        </a:p>
        <a:p>
          <a:pPr marL="114300" lvl="1" indent="-114300" algn="l" defTabSz="622300">
            <a:lnSpc>
              <a:spcPct val="90000"/>
            </a:lnSpc>
            <a:spcBef>
              <a:spcPct val="0"/>
            </a:spcBef>
            <a:spcAft>
              <a:spcPct val="15000"/>
            </a:spcAft>
            <a:buChar char="•"/>
          </a:pPr>
          <a:r>
            <a:rPr lang="en-US" sz="1400" b="1" kern="1200" dirty="0">
              <a:latin typeface="Calibri" panose="020F0502020204030204" pitchFamily="34" charset="0"/>
              <a:cs typeface="Calibri" panose="020F0502020204030204" pitchFamily="34" charset="0"/>
            </a:rPr>
            <a:t>Clear</a:t>
          </a:r>
          <a:r>
            <a:rPr lang="en-US" sz="1400" kern="1200" dirty="0">
              <a:latin typeface="Calibri" panose="020F0502020204030204" pitchFamily="34" charset="0"/>
              <a:cs typeface="Calibri" panose="020F0502020204030204" pitchFamily="34" charset="0"/>
            </a:rPr>
            <a:t>, having regard to whether it is meaningful without recourse to inference from conduct in a context</a:t>
          </a:r>
        </a:p>
        <a:p>
          <a:pPr marL="114300" lvl="1" indent="-114300" algn="l" defTabSz="622300">
            <a:lnSpc>
              <a:spcPct val="90000"/>
            </a:lnSpc>
            <a:spcBef>
              <a:spcPct val="0"/>
            </a:spcBef>
            <a:spcAft>
              <a:spcPct val="15000"/>
            </a:spcAft>
            <a:buChar char="•"/>
          </a:pPr>
          <a:r>
            <a:rPr lang="en-US" sz="1400" kern="1200" dirty="0">
              <a:latin typeface="Calibri" panose="020F0502020204030204" pitchFamily="34" charset="0"/>
              <a:cs typeface="Calibri" panose="020F0502020204030204" pitchFamily="34" charset="0"/>
            </a:rPr>
            <a:t>Specific, weather data principles given a choice to separately providing consent to data processing</a:t>
          </a:r>
        </a:p>
      </dsp:txBody>
      <dsp:txXfrm>
        <a:off x="2837963" y="2872665"/>
        <a:ext cx="7064272" cy="1980451"/>
      </dsp:txXfrm>
    </dsp:sp>
    <dsp:sp modelId="{975B33EF-A27A-1345-989C-236220C22E17}">
      <dsp:nvSpPr>
        <dsp:cNvPr id="0" name=""/>
        <dsp:cNvSpPr/>
      </dsp:nvSpPr>
      <dsp:spPr>
        <a:xfrm>
          <a:off x="112448" y="2708277"/>
          <a:ext cx="2725515" cy="2309227"/>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Calibri" panose="020F0502020204030204" pitchFamily="34" charset="0"/>
              <a:cs typeface="Calibri" panose="020F0502020204030204" pitchFamily="34" charset="0"/>
            </a:rPr>
            <a:t>EXPLICIT CONSENT</a:t>
          </a:r>
        </a:p>
        <a:p>
          <a:pPr marL="0" lvl="0" indent="0" algn="ctr" defTabSz="1244600">
            <a:lnSpc>
              <a:spcPct val="90000"/>
            </a:lnSpc>
            <a:spcBef>
              <a:spcPct val="0"/>
            </a:spcBef>
            <a:spcAft>
              <a:spcPct val="35000"/>
            </a:spcAft>
            <a:buNone/>
          </a:pPr>
          <a:r>
            <a:rPr lang="en-US" sz="2800" kern="1200" dirty="0">
              <a:latin typeface="Calibri" panose="020F0502020204030204" pitchFamily="34" charset="0"/>
              <a:cs typeface="Calibri" panose="020F0502020204030204" pitchFamily="34" charset="0"/>
            </a:rPr>
            <a:t>Section 18 </a:t>
          </a:r>
        </a:p>
      </dsp:txBody>
      <dsp:txXfrm>
        <a:off x="225175" y="2821004"/>
        <a:ext cx="2500061" cy="208377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9F94A2-1439-0042-8742-4E68FB3687DB}" type="datetimeFigureOut">
              <a:rPr lang="en-US" smtClean="0"/>
              <a:t>9/6/18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1288004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9F94A2-1439-0042-8742-4E68FB3687DB}" type="datetimeFigureOut">
              <a:rPr lang="en-US" smtClean="0"/>
              <a:t>9/6/18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1064104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9F94A2-1439-0042-8742-4E68FB3687DB}" type="datetimeFigureOut">
              <a:rPr lang="en-US" smtClean="0"/>
              <a:t>9/6/18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1841439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9F94A2-1439-0042-8742-4E68FB3687DB}" type="datetimeFigureOut">
              <a:rPr lang="en-US" smtClean="0"/>
              <a:t>9/6/18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2971523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9F94A2-1439-0042-8742-4E68FB3687DB}" type="datetimeFigureOut">
              <a:rPr lang="en-US" smtClean="0"/>
              <a:t>9/6/18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1172847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09F94A2-1439-0042-8742-4E68FB3687DB}" type="datetimeFigureOut">
              <a:rPr lang="en-US" smtClean="0"/>
              <a:t>9/6/18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85615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09F94A2-1439-0042-8742-4E68FB3687DB}" type="datetimeFigureOut">
              <a:rPr lang="en-US" smtClean="0"/>
              <a:t>9/6/18</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3436192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09F94A2-1439-0042-8742-4E68FB3687DB}" type="datetimeFigureOut">
              <a:rPr lang="en-US" smtClean="0"/>
              <a:t>9/6/18</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322862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09F94A2-1439-0042-8742-4E68FB3687DB}" type="datetimeFigureOut">
              <a:rPr lang="en-US" smtClean="0"/>
              <a:t>9/6/18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60194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09F94A2-1439-0042-8742-4E68FB3687DB}" type="datetimeFigureOut">
              <a:rPr lang="en-US" smtClean="0"/>
              <a:t>9/6/18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6306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09F94A2-1439-0042-8742-4E68FB3687DB}" type="datetimeFigureOut">
              <a:rPr lang="en-US" smtClean="0"/>
              <a:t>9/6/18</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BC6B4472-F3E5-3242-9582-E6F1E3DC075D}" type="slidenum">
              <a:rPr lang="en-US" smtClean="0"/>
              <a:t>‹#›</a:t>
            </a:fld>
            <a:endParaRPr lang="en-US"/>
          </a:p>
        </p:txBody>
      </p:sp>
    </p:spTree>
    <p:extLst>
      <p:ext uri="{BB962C8B-B14F-4D97-AF65-F5344CB8AC3E}">
        <p14:creationId xmlns:p14="http://schemas.microsoft.com/office/powerpoint/2010/main" val="562571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09F94A2-1439-0042-8742-4E68FB3687DB}" type="datetimeFigureOut">
              <a:rPr lang="en-US" smtClean="0"/>
              <a:t>9/6/18</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BC6B4472-F3E5-3242-9582-E6F1E3DC075D}" type="slidenum">
              <a:rPr lang="en-US" smtClean="0"/>
              <a:t>‹#›</a:t>
            </a:fld>
            <a:endParaRPr lang="en-US"/>
          </a:p>
        </p:txBody>
      </p:sp>
    </p:spTree>
    <p:extLst>
      <p:ext uri="{BB962C8B-B14F-4D97-AF65-F5344CB8AC3E}">
        <p14:creationId xmlns:p14="http://schemas.microsoft.com/office/powerpoint/2010/main" val="1623902565"/>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B672A27-9005-834B-96C9-FA93783EF7FF}"/>
              </a:ext>
            </a:extLst>
          </p:cNvPr>
          <p:cNvSpPr/>
          <p:nvPr/>
        </p:nvSpPr>
        <p:spPr>
          <a:xfrm>
            <a:off x="455468" y="2282544"/>
            <a:ext cx="7654864" cy="1446550"/>
          </a:xfrm>
          <a:prstGeom prst="rect">
            <a:avLst/>
          </a:prstGeom>
          <a:noFill/>
        </p:spPr>
        <p:txBody>
          <a:bodyPr wrap="square" lIns="91440" tIns="45720" rIns="91440" bIns="45720">
            <a:spAutoFit/>
          </a:bodyPr>
          <a:lstStyle/>
          <a:p>
            <a:pPr algn="ctr"/>
            <a:r>
              <a:rPr lang="en-US" sz="4400" b="0" cap="none" spc="0" dirty="0">
                <a:ln w="0"/>
                <a:solidFill>
                  <a:schemeClr val="bg1"/>
                </a:solidFill>
                <a:effectLst>
                  <a:outerShdw blurRad="38100" dist="25400" dir="5400000" algn="ctr" rotWithShape="0">
                    <a:srgbClr val="6E747A">
                      <a:alpha val="43000"/>
                    </a:srgbClr>
                  </a:outerShdw>
                </a:effectLst>
                <a:latin typeface="Calibri" panose="020F0502020204030204" pitchFamily="34" charset="0"/>
                <a:cs typeface="Calibri" panose="020F0502020204030204" pitchFamily="34" charset="0"/>
              </a:rPr>
              <a:t>PERSONAL DATA PROTECTION BILL, 2018</a:t>
            </a:r>
          </a:p>
        </p:txBody>
      </p:sp>
      <p:sp>
        <p:nvSpPr>
          <p:cNvPr id="6" name="object 12">
            <a:extLst>
              <a:ext uri="{FF2B5EF4-FFF2-40B4-BE49-F238E27FC236}">
                <a16:creationId xmlns:a16="http://schemas.microsoft.com/office/drawing/2014/main" id="{1C54DAA3-6951-2547-8628-0061C868563E}"/>
              </a:ext>
            </a:extLst>
          </p:cNvPr>
          <p:cNvSpPr/>
          <p:nvPr/>
        </p:nvSpPr>
        <p:spPr>
          <a:xfrm>
            <a:off x="11280680" y="104465"/>
            <a:ext cx="839095" cy="288190"/>
          </a:xfrm>
          <a:prstGeom prst="rect">
            <a:avLst/>
          </a:prstGeom>
          <a:blipFill>
            <a:blip r:embed="rId2" cstate="print"/>
            <a:stretch>
              <a:fillRect/>
            </a:stretch>
          </a:blipFill>
        </p:spPr>
        <p:txBody>
          <a:bodyPr wrap="square" lIns="0" tIns="0" rIns="0" bIns="0" rtlCol="0">
            <a:noAutofit/>
          </a:bodyPr>
          <a:lstStyle/>
          <a:p>
            <a:endParaRPr/>
          </a:p>
        </p:txBody>
      </p:sp>
      <p:pic>
        <p:nvPicPr>
          <p:cNvPr id="7" name="Picture 6">
            <a:extLst>
              <a:ext uri="{FF2B5EF4-FFF2-40B4-BE49-F238E27FC236}">
                <a16:creationId xmlns:a16="http://schemas.microsoft.com/office/drawing/2014/main" id="{E3DD275B-085F-854A-8D66-ECB8E7D9B968}"/>
              </a:ext>
            </a:extLst>
          </p:cNvPr>
          <p:cNvPicPr>
            <a:picLocks noChangeAspect="1"/>
          </p:cNvPicPr>
          <p:nvPr/>
        </p:nvPicPr>
        <p:blipFill>
          <a:blip r:embed="rId3"/>
          <a:stretch>
            <a:fillRect/>
          </a:stretch>
        </p:blipFill>
        <p:spPr>
          <a:xfrm>
            <a:off x="94695" y="104465"/>
            <a:ext cx="2726198" cy="363493"/>
          </a:xfrm>
          <a:prstGeom prst="rect">
            <a:avLst/>
          </a:prstGeom>
        </p:spPr>
      </p:pic>
    </p:spTree>
    <p:extLst>
      <p:ext uri="{BB962C8B-B14F-4D97-AF65-F5344CB8AC3E}">
        <p14:creationId xmlns:p14="http://schemas.microsoft.com/office/powerpoint/2010/main" val="3415183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7" name="Rectangle 6">
            <a:extLst>
              <a:ext uri="{FF2B5EF4-FFF2-40B4-BE49-F238E27FC236}">
                <a16:creationId xmlns:a16="http://schemas.microsoft.com/office/drawing/2014/main" id="{5D41E786-9737-4E40-A6B6-CF686AA135B3}"/>
              </a:ext>
            </a:extLst>
          </p:cNvPr>
          <p:cNvSpPr/>
          <p:nvPr/>
        </p:nvSpPr>
        <p:spPr>
          <a:xfrm>
            <a:off x="-13253" y="761133"/>
            <a:ext cx="3453139"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0DA958-20AD-F343-9077-7C0A57E5C63A}"/>
              </a:ext>
            </a:extLst>
          </p:cNvPr>
          <p:cNvSpPr txBox="1"/>
          <p:nvPr/>
        </p:nvSpPr>
        <p:spPr>
          <a:xfrm>
            <a:off x="132520" y="768625"/>
            <a:ext cx="3423480"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Section7: Lawful processing</a:t>
            </a:r>
          </a:p>
        </p:txBody>
      </p:sp>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430914"/>
            <a:ext cx="10823480" cy="493889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indent="0" algn="just">
              <a:lnSpc>
                <a:spcPct val="115000"/>
              </a:lnSpc>
              <a:spcBef>
                <a:spcPts val="0"/>
              </a:spcBef>
              <a:spcAft>
                <a:spcPts val="1000"/>
              </a:spcAft>
              <a:buClr>
                <a:schemeClr val="tx1"/>
              </a:buClr>
              <a:buNone/>
            </a:pPr>
            <a:r>
              <a:rPr lang="en-US" b="1" dirty="0">
                <a:solidFill>
                  <a:schemeClr val="tx1"/>
                </a:solidFill>
                <a:latin typeface="Calibri" panose="020F0502020204030204" pitchFamily="34" charset="0"/>
                <a:cs typeface="Calibri" panose="020F0502020204030204" pitchFamily="34" charset="0"/>
              </a:rPr>
              <a:t>Chapter 4: </a:t>
            </a:r>
            <a:r>
              <a:rPr lang="en-US" b="1" dirty="0">
                <a:solidFill>
                  <a:schemeClr val="tx1"/>
                </a:solidFill>
                <a:latin typeface="Calibri" panose="020F0502020204030204" pitchFamily="34" charset="0"/>
                <a:ea typeface="Calibri"/>
                <a:cs typeface="Calibri" panose="020F0502020204030204" pitchFamily="34" charset="0"/>
              </a:rPr>
              <a:t>Grounds For Processing Of Sensitive Personal Data</a:t>
            </a:r>
            <a:endParaRPr lang="en-US" sz="1600" b="1" dirty="0">
              <a:solidFill>
                <a:schemeClr val="tx1"/>
              </a:solidFill>
              <a:latin typeface="Calibri" panose="020F0502020204030204" pitchFamily="34" charset="0"/>
              <a:ea typeface="Calibri"/>
              <a:cs typeface="Calibri" panose="020F0502020204030204" pitchFamily="34" charset="0"/>
            </a:endParaRPr>
          </a:p>
          <a:p>
            <a:pPr lvl="0">
              <a:buClr>
                <a:schemeClr val="tx1"/>
              </a:buClr>
              <a:buNone/>
            </a:pPr>
            <a:r>
              <a:rPr lang="en-US" dirty="0">
                <a:solidFill>
                  <a:schemeClr val="tx1"/>
                </a:solidFill>
                <a:latin typeface="Calibri" panose="020F0502020204030204" pitchFamily="34" charset="0"/>
                <a:cs typeface="Calibri" panose="020F0502020204030204" pitchFamily="34" charset="0"/>
              </a:rPr>
              <a:t>With </a:t>
            </a:r>
            <a:r>
              <a:rPr lang="en-US" b="1" dirty="0">
                <a:solidFill>
                  <a:schemeClr val="tx1"/>
                </a:solidFill>
                <a:latin typeface="Calibri" panose="020F0502020204030204" pitchFamily="34" charset="0"/>
                <a:cs typeface="Calibri" panose="020F0502020204030204" pitchFamily="34" charset="0"/>
              </a:rPr>
              <a:t>explicit consent </a:t>
            </a:r>
            <a:r>
              <a:rPr lang="en-US" dirty="0">
                <a:solidFill>
                  <a:schemeClr val="tx1"/>
                </a:solidFill>
                <a:latin typeface="Calibri" panose="020F0502020204030204" pitchFamily="34" charset="0"/>
                <a:cs typeface="Calibri" panose="020F0502020204030204" pitchFamily="34" charset="0"/>
              </a:rPr>
              <a:t>by data principle and  Allows for processing data in following grounds without</a:t>
            </a:r>
          </a:p>
          <a:p>
            <a:pPr lvl="0">
              <a:buClr>
                <a:schemeClr val="tx1"/>
              </a:buClr>
              <a:buNone/>
            </a:pPr>
            <a:r>
              <a:rPr lang="en-US" dirty="0">
                <a:solidFill>
                  <a:schemeClr val="tx1"/>
                </a:solidFill>
                <a:latin typeface="Calibri" panose="020F0502020204030204" pitchFamily="34" charset="0"/>
                <a:cs typeface="Calibri" panose="020F0502020204030204" pitchFamily="34" charset="0"/>
              </a:rPr>
              <a:t>any consent in cases : </a:t>
            </a:r>
          </a:p>
          <a:p>
            <a:pPr marL="514350" lvl="0" indent="-514350">
              <a:buClr>
                <a:schemeClr val="tx1"/>
              </a:buClr>
              <a:buFont typeface="+mj-lt"/>
              <a:buAutoNum type="alphaLcPeriod"/>
            </a:pPr>
            <a:r>
              <a:rPr lang="en-US" dirty="0">
                <a:solidFill>
                  <a:schemeClr val="tx1"/>
                </a:solidFill>
                <a:latin typeface="Calibri" panose="020F0502020204030204" pitchFamily="34" charset="0"/>
                <a:cs typeface="Calibri" panose="020F0502020204030204" pitchFamily="34" charset="0"/>
              </a:rPr>
              <a:t>which require 'explicit consent of the principal, as explained under section 12 of the bill’.</a:t>
            </a:r>
          </a:p>
          <a:p>
            <a:pPr marL="514350" lvl="0" indent="-514350">
              <a:buClr>
                <a:schemeClr val="tx1"/>
              </a:buClr>
              <a:buFont typeface="+mj-lt"/>
              <a:buAutoNum type="alphaLcPeriod"/>
            </a:pPr>
            <a:r>
              <a:rPr lang="en-US" dirty="0">
                <a:solidFill>
                  <a:schemeClr val="tx1"/>
                </a:solidFill>
                <a:latin typeface="Calibri" panose="020F0502020204030204" pitchFamily="34" charset="0"/>
                <a:cs typeface="Calibri" panose="020F0502020204030204" pitchFamily="34" charset="0"/>
              </a:rPr>
              <a:t>necessary for any function of Parliament or state legislature, or, if required by the state for providing benefits to the individual, or</a:t>
            </a:r>
          </a:p>
          <a:p>
            <a:pPr marL="514350" lvl="0" indent="-514350">
              <a:buClr>
                <a:schemeClr val="tx1"/>
              </a:buClr>
              <a:buFont typeface="+mj-lt"/>
              <a:buAutoNum type="alphaLcPeriod"/>
            </a:pPr>
            <a:r>
              <a:rPr lang="en-US" dirty="0">
                <a:solidFill>
                  <a:schemeClr val="tx1"/>
                </a:solidFill>
                <a:latin typeface="Calibri" panose="020F0502020204030204" pitchFamily="34" charset="0"/>
                <a:cs typeface="Calibri" panose="020F0502020204030204" pitchFamily="34" charset="0"/>
              </a:rPr>
              <a:t>required under law or for the compliance of any court judgment.</a:t>
            </a:r>
          </a:p>
          <a:p>
            <a:pPr marL="514350" indent="-514350">
              <a:buClr>
                <a:schemeClr val="tx1"/>
              </a:buClr>
              <a:buFont typeface="+mj-lt"/>
              <a:buAutoNum type="alphaLcPeriod"/>
            </a:pPr>
            <a:r>
              <a:rPr lang="en-US" dirty="0">
                <a:solidFill>
                  <a:schemeClr val="tx1"/>
                </a:solidFill>
                <a:latin typeface="Calibri" panose="020F0502020204030204" pitchFamily="34" charset="0"/>
                <a:cs typeface="Calibri" panose="020F0502020204030204" pitchFamily="34" charset="0"/>
              </a:rPr>
              <a:t>for prompt action during medical emergency, incident of public threat or any breakdown of any public order. </a:t>
            </a:r>
          </a:p>
        </p:txBody>
      </p:sp>
    </p:spTree>
    <p:extLst>
      <p:ext uri="{BB962C8B-B14F-4D97-AF65-F5344CB8AC3E}">
        <p14:creationId xmlns:p14="http://schemas.microsoft.com/office/powerpoint/2010/main" val="242724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7" name="Rectangle 6">
            <a:extLst>
              <a:ext uri="{FF2B5EF4-FFF2-40B4-BE49-F238E27FC236}">
                <a16:creationId xmlns:a16="http://schemas.microsoft.com/office/drawing/2014/main" id="{5D41E786-9737-4E40-A6B6-CF686AA135B3}"/>
              </a:ext>
            </a:extLst>
          </p:cNvPr>
          <p:cNvSpPr/>
          <p:nvPr/>
        </p:nvSpPr>
        <p:spPr>
          <a:xfrm>
            <a:off x="-13253" y="761132"/>
            <a:ext cx="4463333" cy="7007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0DA958-20AD-F343-9077-7C0A57E5C63A}"/>
              </a:ext>
            </a:extLst>
          </p:cNvPr>
          <p:cNvSpPr txBox="1"/>
          <p:nvPr/>
        </p:nvSpPr>
        <p:spPr>
          <a:xfrm>
            <a:off x="132520" y="768625"/>
            <a:ext cx="4317560" cy="707886"/>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Personal  Data And Sensitive Personal Data Of Children </a:t>
            </a:r>
          </a:p>
        </p:txBody>
      </p:sp>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583830"/>
            <a:ext cx="10823480" cy="493889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just">
              <a:lnSpc>
                <a:spcPct val="115000"/>
              </a:lnSpc>
              <a:spcBef>
                <a:spcPts val="0"/>
              </a:spcBef>
              <a:spcAft>
                <a:spcPts val="1000"/>
              </a:spcAft>
              <a:buClr>
                <a:schemeClr val="tx1"/>
              </a:buClr>
            </a:pPr>
            <a:r>
              <a:rPr lang="en-US" b="1" dirty="0">
                <a:solidFill>
                  <a:schemeClr val="tx1"/>
                </a:solidFill>
                <a:latin typeface="Calibri" panose="020F0502020204030204" pitchFamily="34" charset="0"/>
                <a:cs typeface="Calibri" panose="020F0502020204030204" pitchFamily="34" charset="0"/>
              </a:rPr>
              <a:t>Section 23</a:t>
            </a:r>
          </a:p>
          <a:p>
            <a:pPr marL="0" marR="0" indent="0" algn="just">
              <a:lnSpc>
                <a:spcPct val="115000"/>
              </a:lnSpc>
              <a:spcBef>
                <a:spcPts val="0"/>
              </a:spcBef>
              <a:spcAft>
                <a:spcPts val="1000"/>
              </a:spcAft>
              <a:buClr>
                <a:schemeClr val="tx1"/>
              </a:buClr>
              <a:buNone/>
            </a:pPr>
            <a:r>
              <a:rPr lang="en-US" dirty="0">
                <a:solidFill>
                  <a:schemeClr val="tx1"/>
                </a:solidFill>
                <a:latin typeface="Calibri" panose="020F0502020204030204" pitchFamily="34" charset="0"/>
                <a:ea typeface="Calibri"/>
                <a:cs typeface="Calibri" panose="020F0502020204030204" pitchFamily="34" charset="0"/>
              </a:rPr>
              <a:t>Data Fiduciaries are required to implement appropriate mechanisms for age verification and parental consent before Processing Personal Data of Children (persons below the age of 18 years) based on volume, proportion and possibility of harm to children arising out of processing of personal data.</a:t>
            </a:r>
          </a:p>
          <a:p>
            <a:pPr lvl="0" algn="just">
              <a:buClr>
                <a:schemeClr val="tx1"/>
              </a:buClr>
            </a:pPr>
            <a:r>
              <a:rPr lang="en-US" dirty="0">
                <a:solidFill>
                  <a:schemeClr val="tx1"/>
                </a:solidFill>
                <a:latin typeface="Calibri" panose="020F0502020204030204" pitchFamily="34" charset="0"/>
                <a:cs typeface="Calibri" panose="020F0502020204030204" pitchFamily="34" charset="0"/>
              </a:rPr>
              <a:t>Data fiduciaries who operate commercial websites or online services or who process large volumes of personal data of children are classified as Guardian Data Fiduciaries. </a:t>
            </a:r>
          </a:p>
          <a:p>
            <a:pPr lvl="0" algn="just">
              <a:buClr>
                <a:schemeClr val="tx1"/>
              </a:buClr>
            </a:pPr>
            <a:endParaRPr lang="en-US" dirty="0">
              <a:solidFill>
                <a:schemeClr val="tx1"/>
              </a:solidFill>
              <a:latin typeface="Calibri" panose="020F0502020204030204" pitchFamily="34" charset="0"/>
              <a:cs typeface="Calibri" panose="020F0502020204030204" pitchFamily="34" charset="0"/>
            </a:endParaRPr>
          </a:p>
          <a:p>
            <a:pPr lvl="0" algn="just">
              <a:buClr>
                <a:schemeClr val="tx1"/>
              </a:buClr>
            </a:pPr>
            <a:r>
              <a:rPr lang="en-US" dirty="0">
                <a:solidFill>
                  <a:schemeClr val="tx1"/>
                </a:solidFill>
                <a:latin typeface="Calibri" panose="020F0502020204030204" pitchFamily="34" charset="0"/>
                <a:cs typeface="Calibri" panose="020F0502020204030204" pitchFamily="34" charset="0"/>
              </a:rPr>
              <a:t>They shall be barred from profiling, tracking, or behavioral monitoring of, or targeted advertising directed at, children and undertaking any other processing of personal data that can cause significant harm to the child.</a:t>
            </a:r>
          </a:p>
          <a:p>
            <a:pPr lvl="0" algn="just">
              <a:buClr>
                <a:schemeClr val="tx1"/>
              </a:buClr>
              <a:buNone/>
            </a:pPr>
            <a:r>
              <a:rPr lang="en-US" dirty="0">
                <a:solidFill>
                  <a:schemeClr val="tx1"/>
                </a:solidFill>
                <a:latin typeface="Calibri" panose="020F0502020204030204" pitchFamily="34" charset="0"/>
                <a:cs typeface="Calibri" panose="020F0502020204030204" pitchFamily="34" charset="0"/>
              </a:rPr>
              <a:t>    </a:t>
            </a:r>
          </a:p>
          <a:p>
            <a:pPr lvl="0" algn="just">
              <a:buClr>
                <a:schemeClr val="tx1"/>
              </a:buClr>
              <a:buNone/>
            </a:pPr>
            <a:r>
              <a:rPr lang="en-US" u="sng" dirty="0">
                <a:solidFill>
                  <a:schemeClr val="tx1"/>
                </a:solidFill>
                <a:latin typeface="Calibri" panose="020F0502020204030204" pitchFamily="34" charset="0"/>
                <a:cs typeface="Calibri" panose="020F0502020204030204" pitchFamily="34" charset="0"/>
              </a:rPr>
              <a:t>EXCEPTION</a:t>
            </a:r>
            <a:r>
              <a:rPr lang="en-US" b="1" dirty="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Guardian data fiduciary are providing counseling or child protection services to a child. </a:t>
            </a:r>
          </a:p>
          <a:p>
            <a:endParaRPr lang="en-US" dirty="0">
              <a:latin typeface="Calibri" panose="020F0502020204030204" pitchFamily="34" charset="0"/>
              <a:cs typeface="Calibri" panose="020F0502020204030204" pitchFamily="34" charset="0"/>
            </a:endParaRPr>
          </a:p>
          <a:p>
            <a:pPr marL="0" marR="0" indent="0" algn="just">
              <a:lnSpc>
                <a:spcPct val="115000"/>
              </a:lnSpc>
              <a:spcBef>
                <a:spcPts val="0"/>
              </a:spcBef>
              <a:spcAft>
                <a:spcPts val="1000"/>
              </a:spcAft>
              <a:buClr>
                <a:schemeClr val="tx1"/>
              </a:buClr>
              <a:buNone/>
            </a:pPr>
            <a:endParaRPr lang="en-US" dirty="0">
              <a:solidFill>
                <a:schemeClr val="tx1"/>
              </a:solidFill>
              <a:latin typeface="Calibri" panose="020F0502020204030204" pitchFamily="34" charset="0"/>
              <a:ea typeface="Calibri"/>
              <a:cs typeface="Calibri" panose="020F0502020204030204" pitchFamily="34" charset="0"/>
            </a:endParaRPr>
          </a:p>
        </p:txBody>
      </p:sp>
    </p:spTree>
    <p:extLst>
      <p:ext uri="{BB962C8B-B14F-4D97-AF65-F5344CB8AC3E}">
        <p14:creationId xmlns:p14="http://schemas.microsoft.com/office/powerpoint/2010/main" val="35460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7" name="Rectangle 6">
            <a:extLst>
              <a:ext uri="{FF2B5EF4-FFF2-40B4-BE49-F238E27FC236}">
                <a16:creationId xmlns:a16="http://schemas.microsoft.com/office/drawing/2014/main" id="{5D41E786-9737-4E40-A6B6-CF686AA135B3}"/>
              </a:ext>
            </a:extLst>
          </p:cNvPr>
          <p:cNvSpPr/>
          <p:nvPr/>
        </p:nvSpPr>
        <p:spPr>
          <a:xfrm>
            <a:off x="-13252" y="761133"/>
            <a:ext cx="2834146"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0DA958-20AD-F343-9077-7C0A57E5C63A}"/>
              </a:ext>
            </a:extLst>
          </p:cNvPr>
          <p:cNvSpPr txBox="1"/>
          <p:nvPr/>
        </p:nvSpPr>
        <p:spPr>
          <a:xfrm>
            <a:off x="132520" y="768625"/>
            <a:ext cx="3423480"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Data Principal Rights</a:t>
            </a:r>
          </a:p>
        </p:txBody>
      </p:sp>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461910"/>
            <a:ext cx="10823480" cy="4938890"/>
          </a:xfrm>
          <a:prstGeom prst="rect">
            <a:avLst/>
          </a:prstGeom>
        </p:spPr>
        <p:txBody>
          <a:bodyPr>
            <a:normAutofit fontScale="92500" lnSpcReduction="10000"/>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lvl="0" algn="just">
              <a:buClr>
                <a:schemeClr val="tx1"/>
              </a:buClr>
            </a:pPr>
            <a:r>
              <a:rPr lang="en-US" b="1" dirty="0">
                <a:solidFill>
                  <a:schemeClr val="tx1"/>
                </a:solidFill>
                <a:latin typeface="Calibri" panose="020F0502020204030204" pitchFamily="34" charset="0"/>
                <a:cs typeface="Calibri" panose="020F0502020204030204" pitchFamily="34" charset="0"/>
              </a:rPr>
              <a:t>Right to confirmation and access </a:t>
            </a:r>
            <a:r>
              <a:rPr lang="en-US" dirty="0">
                <a:solidFill>
                  <a:schemeClr val="tx1"/>
                </a:solidFill>
                <a:latin typeface="Calibri" panose="020F0502020204030204" pitchFamily="34" charset="0"/>
                <a:cs typeface="Calibri" panose="020F0502020204030204" pitchFamily="34" charset="0"/>
              </a:rPr>
              <a:t>for every data that is being processed.  (Section 24)</a:t>
            </a:r>
          </a:p>
          <a:p>
            <a:pPr lvl="0" algn="just">
              <a:buClr>
                <a:schemeClr val="tx1"/>
              </a:buClr>
            </a:pPr>
            <a:r>
              <a:rPr lang="en-US" b="1" dirty="0">
                <a:solidFill>
                  <a:schemeClr val="tx1"/>
                </a:solidFill>
                <a:latin typeface="Calibri" panose="020F0502020204030204" pitchFamily="34" charset="0"/>
                <a:cs typeface="Calibri" panose="020F0502020204030204" pitchFamily="34" charset="0"/>
              </a:rPr>
              <a:t>Right to correction</a:t>
            </a:r>
            <a:r>
              <a:rPr lang="en-US" dirty="0">
                <a:solidFill>
                  <a:schemeClr val="tx1"/>
                </a:solidFill>
                <a:latin typeface="Calibri" panose="020F0502020204030204" pitchFamily="34" charset="0"/>
                <a:cs typeface="Calibri" panose="020F0502020204030204" pitchFamily="34" charset="0"/>
              </a:rPr>
              <a:t>: Principals may request the fiduciaries for any correction, completion or up-gradation of data, if required, denial of which has to be substantiated with reasonable justification. The fiduciary has to update the third party of the correction/up-gradation of personal data. (Section 25)</a:t>
            </a:r>
          </a:p>
          <a:p>
            <a:pPr algn="just">
              <a:buClr>
                <a:schemeClr val="tx1"/>
              </a:buClr>
            </a:pPr>
            <a:r>
              <a:rPr lang="en-US" b="1" dirty="0">
                <a:solidFill>
                  <a:schemeClr val="tx1"/>
                </a:solidFill>
                <a:latin typeface="Calibri" panose="020F0502020204030204" pitchFamily="34" charset="0"/>
                <a:cs typeface="Calibri" panose="020F0502020204030204" pitchFamily="34" charset="0"/>
              </a:rPr>
              <a:t>Right to Data Portability (Section 26) : </a:t>
            </a:r>
            <a:r>
              <a:rPr lang="en-US" dirty="0">
                <a:solidFill>
                  <a:schemeClr val="tx1"/>
                </a:solidFill>
                <a:latin typeface="Calibri" panose="020F0502020204030204" pitchFamily="34" charset="0"/>
                <a:cs typeface="Calibri" panose="020F0502020204030204" pitchFamily="34" charset="0"/>
              </a:rPr>
              <a:t>Receive the personal data in a structured, commonly used and machine-readable format:</a:t>
            </a:r>
          </a:p>
          <a:p>
            <a:pPr marL="57150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Which such data principal has provided to the data fiduciary; </a:t>
            </a:r>
          </a:p>
          <a:p>
            <a:pPr marL="57150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which has been generated in the course of provision of services or use of goods by the data fiduciary; or </a:t>
            </a:r>
          </a:p>
          <a:p>
            <a:pPr marL="57150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which forms part of any profile on the data principal, or which the data fiduciary has otherwise obtained. </a:t>
            </a:r>
          </a:p>
          <a:p>
            <a:pPr algn="just">
              <a:buClr>
                <a:schemeClr val="tx1"/>
              </a:buClr>
              <a:buNone/>
            </a:pPr>
            <a:r>
              <a:rPr lang="en-US" dirty="0">
                <a:solidFill>
                  <a:schemeClr val="tx1"/>
                </a:solidFill>
                <a:latin typeface="Calibri" panose="020F0502020204030204" pitchFamily="34" charset="0"/>
                <a:cs typeface="Calibri" panose="020F0502020204030204" pitchFamily="34" charset="0"/>
              </a:rPr>
              <a:t>    </a:t>
            </a:r>
            <a:r>
              <a:rPr lang="en-US" b="1" dirty="0">
                <a:solidFill>
                  <a:schemeClr val="tx1"/>
                </a:solidFill>
                <a:latin typeface="Calibri" panose="020F0502020204030204" pitchFamily="34" charset="0"/>
                <a:cs typeface="Calibri" panose="020F0502020204030204" pitchFamily="34" charset="0"/>
              </a:rPr>
              <a:t>Exception:</a:t>
            </a:r>
            <a:r>
              <a:rPr lang="en-US" dirty="0">
                <a:solidFill>
                  <a:schemeClr val="tx1"/>
                </a:solidFill>
                <a:latin typeface="Calibri" panose="020F0502020204030204" pitchFamily="34" charset="0"/>
                <a:cs typeface="Calibri" panose="020F0502020204030204" pitchFamily="34" charset="0"/>
              </a:rPr>
              <a:t> </a:t>
            </a:r>
          </a:p>
          <a:p>
            <a:pPr algn="just">
              <a:buClr>
                <a:schemeClr val="tx1"/>
              </a:buClr>
              <a:buNone/>
            </a:pPr>
            <a:r>
              <a:rPr lang="en-US" dirty="0">
                <a:solidFill>
                  <a:schemeClr val="tx1"/>
                </a:solidFill>
                <a:latin typeface="Calibri" panose="020F0502020204030204" pitchFamily="34" charset="0"/>
                <a:cs typeface="Calibri" panose="020F0502020204030204" pitchFamily="34" charset="0"/>
              </a:rPr>
              <a:t>      (a) processing is necessary for functions of the State; </a:t>
            </a:r>
          </a:p>
          <a:p>
            <a:pPr algn="just">
              <a:buClr>
                <a:schemeClr val="tx1"/>
              </a:buClr>
              <a:buNone/>
            </a:pPr>
            <a:r>
              <a:rPr lang="en-US" dirty="0">
                <a:solidFill>
                  <a:schemeClr val="tx1"/>
                </a:solidFill>
                <a:latin typeface="Calibri" panose="020F0502020204030204" pitchFamily="34" charset="0"/>
                <a:cs typeface="Calibri" panose="020F0502020204030204" pitchFamily="34" charset="0"/>
              </a:rPr>
              <a:t>      (b) processing is in compliance of law; or </a:t>
            </a:r>
          </a:p>
          <a:p>
            <a:pPr algn="just">
              <a:buClr>
                <a:schemeClr val="tx1"/>
              </a:buClr>
              <a:buNone/>
            </a:pPr>
            <a:r>
              <a:rPr lang="en-US" dirty="0">
                <a:solidFill>
                  <a:schemeClr val="tx1"/>
                </a:solidFill>
                <a:latin typeface="Calibri" panose="020F0502020204030204" pitchFamily="34" charset="0"/>
                <a:cs typeface="Calibri" panose="020F0502020204030204" pitchFamily="34" charset="0"/>
              </a:rPr>
              <a:t>      (c) such compliance would reveal a trade secret of any data fiduciary or would not be technically feasible. </a:t>
            </a:r>
          </a:p>
          <a:p>
            <a:pPr algn="just">
              <a:buClr>
                <a:schemeClr val="tx1"/>
              </a:buClr>
            </a:pPr>
            <a:endParaRPr lang="en-US" dirty="0">
              <a:solidFill>
                <a:schemeClr val="tx1"/>
              </a:solidFill>
              <a:latin typeface="Calibri" panose="020F0502020204030204" pitchFamily="34" charset="0"/>
              <a:cs typeface="Calibri" panose="020F0502020204030204" pitchFamily="34" charset="0"/>
            </a:endParaRPr>
          </a:p>
          <a:p>
            <a:pPr algn="just">
              <a:buClr>
                <a:schemeClr val="tx1"/>
              </a:buClr>
            </a:pPr>
            <a:endParaRPr lang="en-US" dirty="0">
              <a:solidFill>
                <a:schemeClr val="tx1"/>
              </a:solidFill>
              <a:latin typeface="Calibri" panose="020F0502020204030204" pitchFamily="34" charset="0"/>
              <a:cs typeface="Calibri" panose="020F0502020204030204" pitchFamily="34" charset="0"/>
            </a:endParaRPr>
          </a:p>
          <a:p>
            <a:pPr algn="just">
              <a:buClr>
                <a:schemeClr val="tx1"/>
              </a:buClr>
            </a:pPr>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3589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461910"/>
            <a:ext cx="10823480" cy="493889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just">
              <a:buClr>
                <a:schemeClr val="tx1"/>
              </a:buClr>
            </a:pPr>
            <a:r>
              <a:rPr lang="en-US" b="1" dirty="0">
                <a:solidFill>
                  <a:schemeClr val="tx1"/>
                </a:solidFill>
                <a:latin typeface="Calibri" panose="020F0502020204030204" pitchFamily="34" charset="0"/>
                <a:cs typeface="Calibri" panose="020F0502020204030204" pitchFamily="34" charset="0"/>
              </a:rPr>
              <a:t>Right to be forgotten (Section 28): </a:t>
            </a:r>
          </a:p>
          <a:p>
            <a:pPr algn="just">
              <a:buClr>
                <a:schemeClr val="tx1"/>
              </a:buClr>
              <a:buNone/>
            </a:pPr>
            <a:r>
              <a:rPr lang="en-US" b="1" dirty="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The data principal may restrict or prevent   continuing disclosure of personal data, in cases where the </a:t>
            </a:r>
          </a:p>
          <a:p>
            <a:pPr marL="514350" indent="-514350" algn="just">
              <a:buClr>
                <a:schemeClr val="tx1"/>
              </a:buClr>
              <a:buFont typeface="+mj-lt"/>
              <a:buAutoNum type="alphaLcParenR"/>
            </a:pPr>
            <a:r>
              <a:rPr lang="en-US" dirty="0">
                <a:solidFill>
                  <a:schemeClr val="tx1"/>
                </a:solidFill>
                <a:latin typeface="Calibri" panose="020F0502020204030204" pitchFamily="34" charset="0"/>
                <a:cs typeface="Calibri" panose="020F0502020204030204" pitchFamily="34" charset="0"/>
              </a:rPr>
              <a:t>Applicability is determined by Adjudicating officer. (Section 68)</a:t>
            </a:r>
          </a:p>
          <a:p>
            <a:pPr marL="514350" indent="-514350" algn="just">
              <a:buClr>
                <a:schemeClr val="tx1"/>
              </a:buClr>
              <a:buFont typeface="+mj-lt"/>
              <a:buAutoNum type="alphaLcParenR"/>
            </a:pPr>
            <a:r>
              <a:rPr lang="en-US" dirty="0">
                <a:solidFill>
                  <a:schemeClr val="tx1"/>
                </a:solidFill>
                <a:latin typeface="Calibri" panose="020F0502020204030204" pitchFamily="34" charset="0"/>
                <a:cs typeface="Calibri" panose="020F0502020204030204" pitchFamily="34" charset="0"/>
              </a:rPr>
              <a:t>Restriction of disclosure of personal data overrides the right to freedom of speech and expression and the right to information of any citizen. </a:t>
            </a:r>
          </a:p>
          <a:p>
            <a:pPr marL="514350" indent="-514350" algn="just">
              <a:buClr>
                <a:schemeClr val="tx1"/>
              </a:buClr>
              <a:buFont typeface="+mj-lt"/>
              <a:buAutoNum type="alphaLcParenR"/>
            </a:pPr>
            <a:endParaRPr lang="en-US" dirty="0">
              <a:solidFill>
                <a:schemeClr val="tx1"/>
              </a:solidFill>
              <a:latin typeface="Calibri" panose="020F0502020204030204" pitchFamily="34" charset="0"/>
              <a:cs typeface="Calibri" panose="020F0502020204030204" pitchFamily="34" charset="0"/>
            </a:endParaRPr>
          </a:p>
          <a:p>
            <a:pPr algn="just">
              <a:buClr>
                <a:schemeClr val="tx1"/>
              </a:buClr>
              <a:buNone/>
            </a:pPr>
            <a:endParaRPr lang="en-US" b="1" dirty="0">
              <a:solidFill>
                <a:schemeClr val="tx1"/>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5AEA185A-6B97-5045-9854-0FF491DEBD51}"/>
              </a:ext>
            </a:extLst>
          </p:cNvPr>
          <p:cNvSpPr/>
          <p:nvPr/>
        </p:nvSpPr>
        <p:spPr>
          <a:xfrm>
            <a:off x="-13253" y="761133"/>
            <a:ext cx="1815549"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68D2646-F8AC-3A4C-9561-36FD907055C4}"/>
              </a:ext>
            </a:extLst>
          </p:cNvPr>
          <p:cNvSpPr txBox="1"/>
          <p:nvPr/>
        </p:nvSpPr>
        <p:spPr>
          <a:xfrm>
            <a:off x="132520" y="768625"/>
            <a:ext cx="1789045"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Continued…</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7209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7" name="Rectangle 6">
            <a:extLst>
              <a:ext uri="{FF2B5EF4-FFF2-40B4-BE49-F238E27FC236}">
                <a16:creationId xmlns:a16="http://schemas.microsoft.com/office/drawing/2014/main" id="{5D41E786-9737-4E40-A6B6-CF686AA135B3}"/>
              </a:ext>
            </a:extLst>
          </p:cNvPr>
          <p:cNvSpPr/>
          <p:nvPr/>
        </p:nvSpPr>
        <p:spPr>
          <a:xfrm>
            <a:off x="-13253" y="761133"/>
            <a:ext cx="5133893"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0DA958-20AD-F343-9077-7C0A57E5C63A}"/>
              </a:ext>
            </a:extLst>
          </p:cNvPr>
          <p:cNvSpPr txBox="1"/>
          <p:nvPr/>
        </p:nvSpPr>
        <p:spPr>
          <a:xfrm>
            <a:off x="132520" y="768625"/>
            <a:ext cx="4850960"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Transparency And Accountability Measures </a:t>
            </a:r>
          </a:p>
        </p:txBody>
      </p:sp>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309510"/>
            <a:ext cx="10823480" cy="4938890"/>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lvl="1" algn="just">
              <a:lnSpc>
                <a:spcPct val="150000"/>
              </a:lnSpc>
              <a:buClr>
                <a:schemeClr val="tx1"/>
              </a:buClr>
            </a:pPr>
            <a:r>
              <a:rPr lang="en-US" sz="2000" b="1" dirty="0">
                <a:solidFill>
                  <a:schemeClr val="tx1"/>
                </a:solidFill>
                <a:latin typeface="Calibri" panose="020F0502020204030204" pitchFamily="34" charset="0"/>
                <a:cs typeface="Calibri" panose="020F0502020204030204" pitchFamily="34" charset="0"/>
              </a:rPr>
              <a:t>Transparency (Section 29): </a:t>
            </a:r>
          </a:p>
          <a:p>
            <a:pPr lvl="1" algn="just">
              <a:lnSpc>
                <a:spcPct val="150000"/>
              </a:lnSpc>
              <a:buClr>
                <a:schemeClr val="tx1"/>
              </a:buClr>
              <a:buNone/>
            </a:pPr>
            <a:r>
              <a:rPr lang="en-US" sz="2000" dirty="0">
                <a:solidFill>
                  <a:schemeClr val="tx1"/>
                </a:solidFill>
                <a:latin typeface="Calibri" panose="020F0502020204030204" pitchFamily="34" charset="0"/>
                <a:cs typeface="Calibri" panose="020F0502020204030204" pitchFamily="34" charset="0"/>
              </a:rPr>
              <a:t>Data Fiduciary is obligated to implement policies and measures to anticipate, identify and avoid</a:t>
            </a:r>
          </a:p>
          <a:p>
            <a:pPr lvl="1" algn="just">
              <a:lnSpc>
                <a:spcPct val="150000"/>
              </a:lnSpc>
              <a:buClr>
                <a:schemeClr val="tx1"/>
              </a:buClr>
              <a:buNone/>
            </a:pPr>
            <a:r>
              <a:rPr lang="en-US" sz="2000" dirty="0">
                <a:solidFill>
                  <a:schemeClr val="tx1"/>
                </a:solidFill>
                <a:latin typeface="Calibri" panose="020F0502020204030204" pitchFamily="34" charset="0"/>
                <a:cs typeface="Calibri" panose="020F0502020204030204" pitchFamily="34" charset="0"/>
              </a:rPr>
              <a:t>harm to Data Principal. Data Fiduciary must comply with the following (Section 29):</a:t>
            </a:r>
          </a:p>
          <a:p>
            <a:pPr marL="971550" lvl="1" indent="-514350" algn="just">
              <a:lnSpc>
                <a:spcPct val="150000"/>
              </a:lnSpc>
              <a:buClr>
                <a:schemeClr val="tx1"/>
              </a:buClr>
              <a:buFont typeface="+mj-lt"/>
              <a:buAutoNum type="arabicPeriod"/>
            </a:pPr>
            <a:r>
              <a:rPr lang="en-US" sz="2000" dirty="0">
                <a:solidFill>
                  <a:schemeClr val="tx1"/>
                </a:solidFill>
                <a:latin typeface="Calibri" panose="020F0502020204030204" pitchFamily="34" charset="0"/>
                <a:cs typeface="Calibri" panose="020F0502020204030204" pitchFamily="34" charset="0"/>
              </a:rPr>
              <a:t>categories of collecting and the manner of collection of personal data.</a:t>
            </a:r>
          </a:p>
          <a:p>
            <a:pPr marL="971550" lvl="1" indent="-514350" algn="just">
              <a:lnSpc>
                <a:spcPct val="150000"/>
              </a:lnSpc>
              <a:buClr>
                <a:schemeClr val="tx1"/>
              </a:buClr>
              <a:buFont typeface="+mj-lt"/>
              <a:buAutoNum type="arabicPeriod"/>
            </a:pPr>
            <a:r>
              <a:rPr lang="en-US" sz="2000" dirty="0">
                <a:solidFill>
                  <a:schemeClr val="tx1"/>
                </a:solidFill>
                <a:latin typeface="Calibri" panose="020F0502020204030204" pitchFamily="34" charset="0"/>
                <a:cs typeface="Calibri" panose="020F0502020204030204" pitchFamily="34" charset="0"/>
              </a:rPr>
              <a:t>the purposes for which personal data is generally processed. </a:t>
            </a:r>
          </a:p>
          <a:p>
            <a:pPr marL="971550" lvl="1" indent="-514350" algn="just">
              <a:lnSpc>
                <a:spcPct val="150000"/>
              </a:lnSpc>
              <a:buClr>
                <a:schemeClr val="tx1"/>
              </a:buClr>
              <a:buFont typeface="+mj-lt"/>
              <a:buAutoNum type="arabicPeriod"/>
            </a:pPr>
            <a:r>
              <a:rPr lang="en-US" sz="2000" dirty="0">
                <a:solidFill>
                  <a:schemeClr val="tx1"/>
                </a:solidFill>
                <a:latin typeface="Calibri" panose="020F0502020204030204" pitchFamily="34" charset="0"/>
                <a:cs typeface="Calibri" panose="020F0502020204030204" pitchFamily="34" charset="0"/>
              </a:rPr>
              <a:t>any exceptional purpose of processing data that creates risk of significant harm.</a:t>
            </a:r>
          </a:p>
          <a:p>
            <a:pPr marL="971550" lvl="1" indent="-514350" algn="just">
              <a:lnSpc>
                <a:spcPct val="150000"/>
              </a:lnSpc>
              <a:buClr>
                <a:schemeClr val="tx1"/>
              </a:buClr>
              <a:buFont typeface="+mj-lt"/>
              <a:buAutoNum type="arabicPeriod"/>
            </a:pPr>
            <a:r>
              <a:rPr lang="en-US" sz="2000" dirty="0">
                <a:solidFill>
                  <a:schemeClr val="tx1"/>
                </a:solidFill>
                <a:latin typeface="Calibri" panose="020F0502020204030204" pitchFamily="34" charset="0"/>
                <a:cs typeface="Calibri" panose="020F0502020204030204" pitchFamily="34" charset="0"/>
              </a:rPr>
              <a:t>the existence of and procedure for the exercise of data principal rights. </a:t>
            </a:r>
          </a:p>
          <a:p>
            <a:pPr marL="971550" lvl="1" indent="-514350" algn="just">
              <a:lnSpc>
                <a:spcPct val="150000"/>
              </a:lnSpc>
              <a:buClr>
                <a:schemeClr val="tx1"/>
              </a:buClr>
              <a:buFont typeface="+mj-lt"/>
              <a:buAutoNum type="arabicPeriod"/>
            </a:pPr>
            <a:r>
              <a:rPr lang="en-US" sz="2000" dirty="0">
                <a:solidFill>
                  <a:schemeClr val="tx1"/>
                </a:solidFill>
                <a:latin typeface="Calibri" panose="020F0502020204030204" pitchFamily="34" charset="0"/>
                <a:cs typeface="Calibri" panose="020F0502020204030204" pitchFamily="34" charset="0"/>
              </a:rPr>
              <a:t>the existence of a right to file complaints to the Authority. </a:t>
            </a:r>
          </a:p>
          <a:p>
            <a:pPr>
              <a:buClr>
                <a:schemeClr val="tx1"/>
              </a:buClr>
              <a:buNone/>
            </a:pPr>
            <a:r>
              <a:rPr lang="en-US" dirty="0">
                <a:solidFill>
                  <a:schemeClr val="tx1"/>
                </a:solidFill>
                <a:latin typeface="Calibri" panose="020F0502020204030204" pitchFamily="34" charset="0"/>
                <a:cs typeface="Calibri" panose="020F0502020204030204" pitchFamily="34" charset="0"/>
              </a:rPr>
              <a:t>    </a:t>
            </a:r>
          </a:p>
          <a:p>
            <a:pPr>
              <a:buClr>
                <a:schemeClr val="tx1"/>
              </a:buClr>
            </a:pPr>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4385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309510"/>
            <a:ext cx="10823480" cy="5788714"/>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914400" lvl="1" indent="-457200" algn="just">
              <a:lnSpc>
                <a:spcPct val="150000"/>
              </a:lnSpc>
              <a:buClr>
                <a:schemeClr val="tx1"/>
              </a:buClr>
              <a:buAutoNum type="arabicPeriod" startAt="6"/>
            </a:pPr>
            <a:r>
              <a:rPr lang="en-US" sz="2000" dirty="0">
                <a:solidFill>
                  <a:schemeClr val="tx1"/>
                </a:solidFill>
                <a:latin typeface="Calibri" panose="020F0502020204030204" pitchFamily="34" charset="0"/>
                <a:cs typeface="Calibri" panose="020F0502020204030204" pitchFamily="34" charset="0"/>
              </a:rPr>
              <a:t>where applicable, any rating in the form of a data trust score that may be accorded to the</a:t>
            </a:r>
          </a:p>
          <a:p>
            <a:pPr marL="457200" lvl="1" indent="0" algn="just">
              <a:lnSpc>
                <a:spcPct val="150000"/>
              </a:lnSpc>
              <a:buClr>
                <a:schemeClr val="tx1"/>
              </a:buClr>
              <a:buNone/>
            </a:pPr>
            <a:r>
              <a:rPr lang="en-US" sz="2000" dirty="0">
                <a:solidFill>
                  <a:schemeClr val="tx1"/>
                </a:solidFill>
                <a:latin typeface="Calibri" panose="020F0502020204030204" pitchFamily="34" charset="0"/>
                <a:cs typeface="Calibri" panose="020F0502020204030204" pitchFamily="34" charset="0"/>
              </a:rPr>
              <a:t>        data fiduciary under section 35; </a:t>
            </a:r>
          </a:p>
          <a:p>
            <a:pPr marL="914400" lvl="1" indent="-457200" algn="just">
              <a:lnSpc>
                <a:spcPct val="150000"/>
              </a:lnSpc>
              <a:buClr>
                <a:schemeClr val="tx1"/>
              </a:buClr>
              <a:buAutoNum type="arabicPeriod" startAt="7"/>
            </a:pPr>
            <a:r>
              <a:rPr lang="en-US" sz="2000" dirty="0">
                <a:solidFill>
                  <a:schemeClr val="tx1"/>
                </a:solidFill>
                <a:latin typeface="Calibri" panose="020F0502020204030204" pitchFamily="34" charset="0"/>
                <a:cs typeface="Calibri" panose="020F0502020204030204" pitchFamily="34" charset="0"/>
              </a:rPr>
              <a:t>where applicable, information regarding cross-border transfers of personal data that the data</a:t>
            </a:r>
          </a:p>
          <a:p>
            <a:pPr marL="457200" lvl="1" indent="0" algn="just">
              <a:lnSpc>
                <a:spcPct val="150000"/>
              </a:lnSpc>
              <a:buClr>
                <a:schemeClr val="tx1"/>
              </a:buClr>
              <a:buNone/>
            </a:pPr>
            <a:r>
              <a:rPr lang="en-US" sz="2000" dirty="0">
                <a:solidFill>
                  <a:schemeClr val="tx1"/>
                </a:solidFill>
                <a:latin typeface="Calibri" panose="020F0502020204030204" pitchFamily="34" charset="0"/>
                <a:cs typeface="Calibri" panose="020F0502020204030204" pitchFamily="34" charset="0"/>
              </a:rPr>
              <a:t>        fiduciary generally carries out;</a:t>
            </a:r>
          </a:p>
          <a:p>
            <a:pPr marL="800100" lvl="1" indent="-342900" algn="just">
              <a:lnSpc>
                <a:spcPct val="150000"/>
              </a:lnSpc>
              <a:buClr>
                <a:schemeClr val="tx1"/>
              </a:buClr>
            </a:pPr>
            <a:r>
              <a:rPr lang="en-US" sz="2000" b="1" dirty="0">
                <a:solidFill>
                  <a:schemeClr val="tx1"/>
                </a:solidFill>
                <a:latin typeface="Calibri" panose="020F0502020204030204" pitchFamily="34" charset="0"/>
                <a:cs typeface="Calibri" panose="020F0502020204030204" pitchFamily="34" charset="0"/>
              </a:rPr>
              <a:t>Security Safeguards </a:t>
            </a:r>
            <a:r>
              <a:rPr lang="en-US" sz="2000" dirty="0">
                <a:solidFill>
                  <a:schemeClr val="tx1"/>
                </a:solidFill>
                <a:latin typeface="Calibri" panose="020F0502020204030204" pitchFamily="34" charset="0"/>
                <a:cs typeface="Calibri" panose="020F0502020204030204" pitchFamily="34" charset="0"/>
              </a:rPr>
              <a:t>to be taken by Data fiduciaries as well as data principles.</a:t>
            </a:r>
          </a:p>
          <a:p>
            <a:pPr marL="800100" lvl="1" indent="-342900" algn="just">
              <a:lnSpc>
                <a:spcPct val="150000"/>
              </a:lnSpc>
              <a:buClr>
                <a:schemeClr val="tx1"/>
              </a:buClr>
            </a:pPr>
            <a:r>
              <a:rPr lang="en-US" sz="2000" b="1" dirty="0">
                <a:solidFill>
                  <a:schemeClr val="tx1"/>
                </a:solidFill>
                <a:latin typeface="Calibri" panose="020F0502020204030204" pitchFamily="34" charset="0"/>
                <a:cs typeface="Calibri" panose="020F0502020204030204" pitchFamily="34" charset="0"/>
              </a:rPr>
              <a:t>Personal Data Breach</a:t>
            </a:r>
            <a:r>
              <a:rPr lang="en-US" sz="2000" dirty="0">
                <a:solidFill>
                  <a:schemeClr val="tx1"/>
                </a:solidFill>
                <a:latin typeface="Calibri" panose="020F0502020204030204" pitchFamily="34" charset="0"/>
                <a:cs typeface="Calibri" panose="020F0502020204030204" pitchFamily="34" charset="0"/>
              </a:rPr>
              <a:t> The data fiduciary shall notify the Authority of any personal data breach relating to any personal data processed by the data fiduciary where such breach is likely to cause harm to any data principal.  </a:t>
            </a:r>
          </a:p>
          <a:p>
            <a:pPr marL="800100" lvl="1" indent="-342900" algn="just">
              <a:lnSpc>
                <a:spcPct val="150000"/>
              </a:lnSpc>
              <a:buClr>
                <a:schemeClr val="tx1"/>
              </a:buClr>
            </a:pPr>
            <a:r>
              <a:rPr lang="en-US" sz="2000" dirty="0">
                <a:solidFill>
                  <a:schemeClr val="tx1"/>
                </a:solidFill>
                <a:latin typeface="Calibri" panose="020F0502020204030204" pitchFamily="34" charset="0"/>
                <a:cs typeface="Calibri" panose="020F0502020204030204" pitchFamily="34" charset="0"/>
              </a:rPr>
              <a:t>The notification to Data principle shall be sent only on directions given by DPA. </a:t>
            </a:r>
          </a:p>
          <a:p>
            <a:pPr marL="800100" lvl="1" indent="-342900" algn="just">
              <a:lnSpc>
                <a:spcPct val="150000"/>
              </a:lnSpc>
              <a:buClr>
                <a:schemeClr val="tx1"/>
              </a:buClr>
            </a:pPr>
            <a:r>
              <a:rPr lang="en-US" sz="2000" dirty="0">
                <a:solidFill>
                  <a:schemeClr val="tx1"/>
                </a:solidFill>
                <a:latin typeface="Calibri" panose="020F0502020204030204" pitchFamily="34" charset="0"/>
                <a:cs typeface="Calibri" panose="020F0502020204030204" pitchFamily="34" charset="0"/>
              </a:rPr>
              <a:t>This shifts the burden of deciding the materiality of breaches from the Data Fiduciaries to DPA.</a:t>
            </a:r>
          </a:p>
          <a:p>
            <a:pPr marL="800100" lvl="1" indent="-342900" algn="just">
              <a:lnSpc>
                <a:spcPct val="150000"/>
              </a:lnSpc>
              <a:buClr>
                <a:schemeClr val="tx1"/>
              </a:buClr>
            </a:pPr>
            <a:endParaRPr lang="en-US" sz="2000" dirty="0">
              <a:solidFill>
                <a:schemeClr val="tx1"/>
              </a:solidFill>
              <a:latin typeface="Calibri" panose="020F0502020204030204" pitchFamily="34" charset="0"/>
              <a:cs typeface="Calibri" panose="020F0502020204030204" pitchFamily="34" charset="0"/>
            </a:endParaRPr>
          </a:p>
          <a:p>
            <a:pPr marL="800100" lvl="1" indent="-342900" algn="just">
              <a:lnSpc>
                <a:spcPct val="150000"/>
              </a:lnSpc>
              <a:buClr>
                <a:schemeClr val="tx1"/>
              </a:buClr>
            </a:pPr>
            <a:endParaRPr lang="en-US" sz="2000" dirty="0">
              <a:solidFill>
                <a:schemeClr val="tx1"/>
              </a:solidFill>
              <a:latin typeface="Calibri" panose="020F0502020204030204" pitchFamily="34" charset="0"/>
              <a:cs typeface="Calibri" panose="020F0502020204030204" pitchFamily="34" charset="0"/>
            </a:endParaRPr>
          </a:p>
          <a:p>
            <a:pPr marL="457200" lvl="1" indent="0" algn="just">
              <a:lnSpc>
                <a:spcPct val="150000"/>
              </a:lnSpc>
              <a:buClr>
                <a:schemeClr val="tx1"/>
              </a:buClr>
              <a:buNone/>
            </a:pPr>
            <a:endParaRPr lang="en-US" sz="2000" dirty="0">
              <a:solidFill>
                <a:schemeClr val="tx1"/>
              </a:solidFill>
              <a:latin typeface="Calibri" panose="020F0502020204030204" pitchFamily="34" charset="0"/>
              <a:cs typeface="Calibri" panose="020F0502020204030204" pitchFamily="34" charset="0"/>
            </a:endParaRPr>
          </a:p>
          <a:p>
            <a:pPr marL="971550" lvl="1" indent="-514350" algn="just">
              <a:lnSpc>
                <a:spcPct val="170000"/>
              </a:lnSpc>
              <a:buClr>
                <a:schemeClr val="tx1"/>
              </a:buClr>
              <a:buFont typeface="+mj-lt"/>
              <a:buAutoNum type="arabicPeriod"/>
            </a:pPr>
            <a:endParaRPr lang="en-US" sz="2000" dirty="0">
              <a:solidFill>
                <a:schemeClr val="tx1"/>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96DE39F1-46D2-7649-AB70-2F0B5D4C8095}"/>
              </a:ext>
            </a:extLst>
          </p:cNvPr>
          <p:cNvSpPr/>
          <p:nvPr/>
        </p:nvSpPr>
        <p:spPr>
          <a:xfrm>
            <a:off x="-13253" y="761133"/>
            <a:ext cx="1815549"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830327-5ABC-C346-B824-9E1A5B135F00}"/>
              </a:ext>
            </a:extLst>
          </p:cNvPr>
          <p:cNvSpPr txBox="1"/>
          <p:nvPr/>
        </p:nvSpPr>
        <p:spPr>
          <a:xfrm>
            <a:off x="132520" y="768625"/>
            <a:ext cx="1789045"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Continued…</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3807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356004"/>
            <a:ext cx="10823480" cy="5501996"/>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just">
              <a:buClr>
                <a:schemeClr val="tx1"/>
              </a:buClr>
            </a:pPr>
            <a:r>
              <a:rPr lang="en-US" b="1" dirty="0">
                <a:solidFill>
                  <a:schemeClr val="tx1"/>
                </a:solidFill>
                <a:latin typeface="Calibri" panose="020F0502020204030204" pitchFamily="34" charset="0"/>
                <a:cs typeface="Calibri" panose="020F0502020204030204" pitchFamily="34" charset="0"/>
              </a:rPr>
              <a:t>Data Protection impact Assessment</a:t>
            </a:r>
            <a:r>
              <a:rPr lang="en-US" dirty="0">
                <a:solidFill>
                  <a:schemeClr val="tx1"/>
                </a:solidFill>
                <a:latin typeface="Calibri" panose="020F0502020204030204" pitchFamily="34" charset="0"/>
                <a:cs typeface="Calibri" panose="020F0502020204030204" pitchFamily="34" charset="0"/>
              </a:rPr>
              <a:t> - A data protection impact assessment has to be undertaken if the data fiduciary intends to undertake any new processing technologies or large scale profiling or use sensitive PD or other processing which carries a risk of significant harm to data principals.</a:t>
            </a:r>
          </a:p>
          <a:p>
            <a:pPr algn="just">
              <a:buClr>
                <a:schemeClr val="tx1"/>
              </a:buClr>
            </a:pPr>
            <a:r>
              <a:rPr lang="en-US" dirty="0">
                <a:solidFill>
                  <a:schemeClr val="tx1"/>
                </a:solidFill>
                <a:latin typeface="Calibri" panose="020F0502020204030204" pitchFamily="34" charset="0"/>
                <a:cs typeface="Calibri" panose="020F0502020204030204" pitchFamily="34" charset="0"/>
              </a:rPr>
              <a:t>The authority shall, after the assessment, direct the fiduciary accordingly to cease or continue the processing.</a:t>
            </a:r>
          </a:p>
          <a:p>
            <a:pPr algn="just">
              <a:buClr>
                <a:schemeClr val="tx1"/>
              </a:buClr>
            </a:pPr>
            <a:r>
              <a:rPr lang="en-US" b="1" dirty="0">
                <a:solidFill>
                  <a:schemeClr val="tx1"/>
                </a:solidFill>
                <a:latin typeface="Calibri" panose="020F0502020204030204" pitchFamily="34" charset="0"/>
                <a:cs typeface="Calibri" panose="020F0502020204030204" pitchFamily="34" charset="0"/>
              </a:rPr>
              <a:t>Record Keeping and Audits</a:t>
            </a:r>
            <a:r>
              <a:rPr lang="en-US" dirty="0">
                <a:solidFill>
                  <a:schemeClr val="tx1"/>
                </a:solidFill>
                <a:latin typeface="Calibri" panose="020F0502020204030204" pitchFamily="34" charset="0"/>
                <a:cs typeface="Calibri" panose="020F0502020204030204" pitchFamily="34" charset="0"/>
              </a:rPr>
              <a:t> - Accurate and up-to-date records of important operations in the data life-cycle have to be maintained by the data fiduciary. </a:t>
            </a:r>
          </a:p>
          <a:p>
            <a:pPr algn="just">
              <a:buClr>
                <a:schemeClr val="tx1"/>
              </a:buClr>
            </a:pPr>
            <a:r>
              <a:rPr lang="en-US" dirty="0">
                <a:solidFill>
                  <a:schemeClr val="tx1"/>
                </a:solidFill>
                <a:latin typeface="Calibri" panose="020F0502020204030204" pitchFamily="34" charset="0"/>
                <a:cs typeface="Calibri" panose="020F0502020204030204" pitchFamily="34" charset="0"/>
              </a:rPr>
              <a:t>The data fiduciary has to conduct an annual audit of its policies and processing of PD by an independent data auditor, who will evaluate the compliance of the data fiduciary with the bill.</a:t>
            </a:r>
          </a:p>
          <a:p>
            <a:pPr algn="just">
              <a:buClr>
                <a:schemeClr val="tx1"/>
              </a:buClr>
            </a:pPr>
            <a:r>
              <a:rPr lang="en-US" b="1" dirty="0">
                <a:solidFill>
                  <a:schemeClr val="tx1"/>
                </a:solidFill>
                <a:latin typeface="Calibri" panose="020F0502020204030204" pitchFamily="34" charset="0"/>
                <a:cs typeface="Calibri" panose="020F0502020204030204" pitchFamily="34" charset="0"/>
              </a:rPr>
              <a:t>Significant Data Fiduciaries</a:t>
            </a:r>
            <a:r>
              <a:rPr lang="en-US" dirty="0">
                <a:solidFill>
                  <a:schemeClr val="tx1"/>
                </a:solidFill>
                <a:latin typeface="Calibri" panose="020F0502020204030204" pitchFamily="34" charset="0"/>
                <a:cs typeface="Calibri" panose="020F0502020204030204" pitchFamily="34" charset="0"/>
              </a:rPr>
              <a:t> – The DPA shall notify certain data fiduciaries as significant fiduciaries based on </a:t>
            </a:r>
            <a:r>
              <a:rPr lang="en-US" u="sng" dirty="0">
                <a:solidFill>
                  <a:schemeClr val="tx1"/>
                </a:solidFill>
                <a:latin typeface="Calibri" panose="020F0502020204030204" pitchFamily="34" charset="0"/>
                <a:cs typeface="Calibri" panose="020F0502020204030204" pitchFamily="34" charset="0"/>
              </a:rPr>
              <a:t>the volume and sensitivity of Personal Data Processed.</a:t>
            </a:r>
            <a:r>
              <a:rPr lang="en-US" dirty="0">
                <a:solidFill>
                  <a:schemeClr val="tx1"/>
                </a:solidFill>
                <a:latin typeface="Calibri" panose="020F0502020204030204" pitchFamily="34" charset="0"/>
                <a:cs typeface="Calibri" panose="020F0502020204030204" pitchFamily="34" charset="0"/>
              </a:rPr>
              <a:t> </a:t>
            </a:r>
          </a:p>
          <a:p>
            <a:pPr algn="just">
              <a:buClr>
                <a:schemeClr val="tx1"/>
              </a:buClr>
            </a:pPr>
            <a:r>
              <a:rPr lang="en-US" dirty="0">
                <a:solidFill>
                  <a:schemeClr val="tx1"/>
                </a:solidFill>
                <a:latin typeface="Calibri" panose="020F0502020204030204" pitchFamily="34" charset="0"/>
                <a:cs typeface="Calibri" panose="020F0502020204030204" pitchFamily="34" charset="0"/>
              </a:rPr>
              <a:t>They are subject to enhanced obligations such as impact assessment, registration, audit, and appointment of a Data Protection Officer (DPO).</a:t>
            </a:r>
          </a:p>
          <a:p>
            <a:pPr algn="just">
              <a:buClr>
                <a:schemeClr val="tx1"/>
              </a:buClr>
            </a:pPr>
            <a:r>
              <a:rPr lang="en-US" dirty="0">
                <a:solidFill>
                  <a:schemeClr val="tx1"/>
                </a:solidFill>
                <a:latin typeface="Calibri" panose="020F0502020204030204" pitchFamily="34" charset="0"/>
                <a:cs typeface="Calibri" panose="020F0502020204030204" pitchFamily="34" charset="0"/>
              </a:rPr>
              <a:t>Foreign Data Fiduciaries carrying out any processing must appoint an India based DPO. </a:t>
            </a:r>
          </a:p>
          <a:p>
            <a:pPr algn="just">
              <a:buClr>
                <a:schemeClr val="tx1"/>
              </a:buClr>
            </a:pPr>
            <a:r>
              <a:rPr lang="en-US" dirty="0">
                <a:solidFill>
                  <a:schemeClr val="tx1"/>
                </a:solidFill>
                <a:latin typeface="Calibri" panose="020F0502020204030204" pitchFamily="34" charset="0"/>
                <a:cs typeface="Calibri" panose="020F0502020204030204" pitchFamily="34" charset="0"/>
              </a:rPr>
              <a:t>In any event, every Data Fiduciary must have a Grievance Redressal Officer.</a:t>
            </a:r>
          </a:p>
          <a:p>
            <a:pPr algn="just">
              <a:buClr>
                <a:schemeClr val="tx1"/>
              </a:buClr>
            </a:pPr>
            <a:endParaRPr lang="en-US" dirty="0">
              <a:solidFill>
                <a:schemeClr val="tx1"/>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96DE39F1-46D2-7649-AB70-2F0B5D4C8095}"/>
              </a:ext>
            </a:extLst>
          </p:cNvPr>
          <p:cNvSpPr/>
          <p:nvPr/>
        </p:nvSpPr>
        <p:spPr>
          <a:xfrm>
            <a:off x="-13253" y="761133"/>
            <a:ext cx="1815549"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830327-5ABC-C346-B824-9E1A5B135F00}"/>
              </a:ext>
            </a:extLst>
          </p:cNvPr>
          <p:cNvSpPr txBox="1"/>
          <p:nvPr/>
        </p:nvSpPr>
        <p:spPr>
          <a:xfrm>
            <a:off x="132520" y="768625"/>
            <a:ext cx="1789045"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Continued…</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0397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356004"/>
            <a:ext cx="10823480" cy="3944415"/>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just">
              <a:buClr>
                <a:schemeClr val="tx1"/>
              </a:buClr>
            </a:pPr>
            <a:r>
              <a:rPr lang="en-US" b="1" dirty="0">
                <a:solidFill>
                  <a:schemeClr val="tx1"/>
                </a:solidFill>
                <a:latin typeface="Calibri" panose="020F0502020204030204" pitchFamily="34" charset="0"/>
                <a:cs typeface="Calibri" panose="020F0502020204030204" pitchFamily="34" charset="0"/>
              </a:rPr>
              <a:t>Significant Data Fiduciaries</a:t>
            </a:r>
            <a:r>
              <a:rPr lang="en-US" dirty="0">
                <a:solidFill>
                  <a:schemeClr val="tx1"/>
                </a:solidFill>
                <a:latin typeface="Calibri" panose="020F0502020204030204" pitchFamily="34" charset="0"/>
                <a:cs typeface="Calibri" panose="020F0502020204030204" pitchFamily="34" charset="0"/>
              </a:rPr>
              <a:t> – The DPA shall notify certain data fiduciaries as significant fiduciaries based on </a:t>
            </a:r>
            <a:r>
              <a:rPr lang="en-US" u="sng" dirty="0">
                <a:solidFill>
                  <a:schemeClr val="tx1"/>
                </a:solidFill>
                <a:latin typeface="Calibri" panose="020F0502020204030204" pitchFamily="34" charset="0"/>
                <a:cs typeface="Calibri" panose="020F0502020204030204" pitchFamily="34" charset="0"/>
              </a:rPr>
              <a:t>the volume and sensitivity of Personal Data Processed.</a:t>
            </a:r>
            <a:r>
              <a:rPr lang="en-US" dirty="0">
                <a:solidFill>
                  <a:schemeClr val="tx1"/>
                </a:solidFill>
                <a:latin typeface="Calibri" panose="020F0502020204030204" pitchFamily="34" charset="0"/>
                <a:cs typeface="Calibri" panose="020F0502020204030204" pitchFamily="34" charset="0"/>
              </a:rPr>
              <a:t> </a:t>
            </a:r>
          </a:p>
          <a:p>
            <a:pPr algn="just">
              <a:buClr>
                <a:schemeClr val="tx1"/>
              </a:buClr>
            </a:pPr>
            <a:r>
              <a:rPr lang="en-US" dirty="0">
                <a:solidFill>
                  <a:schemeClr val="tx1"/>
                </a:solidFill>
                <a:latin typeface="Calibri" panose="020F0502020204030204" pitchFamily="34" charset="0"/>
                <a:cs typeface="Calibri" panose="020F0502020204030204" pitchFamily="34" charset="0"/>
              </a:rPr>
              <a:t>They are subject to enhanced obligations such as impact assessment, registration, audit, and appointment of a Data Protection Officer (DPO).</a:t>
            </a:r>
          </a:p>
          <a:p>
            <a:pPr algn="just">
              <a:buClr>
                <a:schemeClr val="tx1"/>
              </a:buClr>
            </a:pPr>
            <a:r>
              <a:rPr lang="en-US" dirty="0">
                <a:solidFill>
                  <a:schemeClr val="tx1"/>
                </a:solidFill>
                <a:latin typeface="Calibri" panose="020F0502020204030204" pitchFamily="34" charset="0"/>
                <a:cs typeface="Calibri" panose="020F0502020204030204" pitchFamily="34" charset="0"/>
              </a:rPr>
              <a:t>Foreign Data Fiduciaries carrying out any processing must appoint an India based DPO. </a:t>
            </a:r>
          </a:p>
          <a:p>
            <a:pPr algn="just">
              <a:buClr>
                <a:schemeClr val="tx1"/>
              </a:buClr>
            </a:pPr>
            <a:r>
              <a:rPr lang="en-US" dirty="0">
                <a:solidFill>
                  <a:schemeClr val="tx1"/>
                </a:solidFill>
                <a:latin typeface="Calibri" panose="020F0502020204030204" pitchFamily="34" charset="0"/>
                <a:cs typeface="Calibri" panose="020F0502020204030204" pitchFamily="34" charset="0"/>
              </a:rPr>
              <a:t>In any event, every Data Fiduciary must have a Grievance Redressal Officer.</a:t>
            </a:r>
          </a:p>
        </p:txBody>
      </p:sp>
      <p:sp>
        <p:nvSpPr>
          <p:cNvPr id="10" name="Rectangle 9">
            <a:extLst>
              <a:ext uri="{FF2B5EF4-FFF2-40B4-BE49-F238E27FC236}">
                <a16:creationId xmlns:a16="http://schemas.microsoft.com/office/drawing/2014/main" id="{96DE39F1-46D2-7649-AB70-2F0B5D4C8095}"/>
              </a:ext>
            </a:extLst>
          </p:cNvPr>
          <p:cNvSpPr/>
          <p:nvPr/>
        </p:nvSpPr>
        <p:spPr>
          <a:xfrm>
            <a:off x="-13253" y="761133"/>
            <a:ext cx="1815549"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830327-5ABC-C346-B824-9E1A5B135F00}"/>
              </a:ext>
            </a:extLst>
          </p:cNvPr>
          <p:cNvSpPr txBox="1"/>
          <p:nvPr/>
        </p:nvSpPr>
        <p:spPr>
          <a:xfrm>
            <a:off x="132520" y="768625"/>
            <a:ext cx="1789045"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Continued…</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273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371502"/>
            <a:ext cx="10823480" cy="3944415"/>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lvl="0" algn="just">
              <a:buClr>
                <a:schemeClr val="tx1"/>
              </a:buClr>
            </a:pPr>
            <a:r>
              <a:rPr lang="en-US" b="1" dirty="0">
                <a:solidFill>
                  <a:schemeClr val="tx1"/>
                </a:solidFill>
                <a:latin typeface="Calibri" panose="020F0502020204030204" pitchFamily="34" charset="0"/>
                <a:cs typeface="Calibri" panose="020F0502020204030204" pitchFamily="34" charset="0"/>
              </a:rPr>
              <a:t>Critical Personal Data</a:t>
            </a:r>
            <a:r>
              <a:rPr lang="en-US" dirty="0">
                <a:solidFill>
                  <a:schemeClr val="tx1"/>
                </a:solidFill>
                <a:latin typeface="Calibri" panose="020F0502020204030204" pitchFamily="34" charset="0"/>
                <a:cs typeface="Calibri" panose="020F0502020204030204" pitchFamily="34" charset="0"/>
              </a:rPr>
              <a:t> - Critical Personal Data as categorized by DPA, can be stored only on Indian servers. [Section 40(2)]</a:t>
            </a:r>
          </a:p>
          <a:p>
            <a:pPr lvl="0" algn="just">
              <a:buClr>
                <a:schemeClr val="tx1"/>
              </a:buClr>
            </a:pPr>
            <a:r>
              <a:rPr lang="en-US" b="1" dirty="0">
                <a:solidFill>
                  <a:schemeClr val="tx1"/>
                </a:solidFill>
                <a:latin typeface="Calibri" panose="020F0502020204030204" pitchFamily="34" charset="0"/>
                <a:ea typeface="Times New Roman"/>
                <a:cs typeface="Calibri" panose="020F0502020204030204" pitchFamily="34" charset="0"/>
              </a:rPr>
              <a:t>Cross-Border Transfer</a:t>
            </a:r>
            <a:r>
              <a:rPr lang="en-US" dirty="0">
                <a:solidFill>
                  <a:schemeClr val="tx1"/>
                </a:solidFill>
                <a:latin typeface="Calibri" panose="020F0502020204030204" pitchFamily="34" charset="0"/>
                <a:ea typeface="Times New Roman"/>
                <a:cs typeface="Calibri" panose="020F0502020204030204" pitchFamily="34" charset="0"/>
              </a:rPr>
              <a:t> – Personal data (except sensitive personal data) may be transferred outside India under certain conditions. These include: (</a:t>
            </a:r>
            <a:r>
              <a:rPr lang="en-US" dirty="0" err="1">
                <a:solidFill>
                  <a:schemeClr val="tx1"/>
                </a:solidFill>
                <a:latin typeface="Calibri" panose="020F0502020204030204" pitchFamily="34" charset="0"/>
                <a:ea typeface="Times New Roman"/>
                <a:cs typeface="Calibri" panose="020F0502020204030204" pitchFamily="34" charset="0"/>
              </a:rPr>
              <a:t>i</a:t>
            </a:r>
            <a:r>
              <a:rPr lang="en-US" dirty="0">
                <a:solidFill>
                  <a:schemeClr val="tx1"/>
                </a:solidFill>
                <a:latin typeface="Calibri" panose="020F0502020204030204" pitchFamily="34" charset="0"/>
                <a:ea typeface="Times New Roman"/>
                <a:cs typeface="Calibri" panose="020F0502020204030204" pitchFamily="34" charset="0"/>
              </a:rPr>
              <a:t>) where the central government has prescribed that transfers to a particular country are permissible, or (ii) where the Authority approves the transfer in a situation of necessity.</a:t>
            </a:r>
            <a:r>
              <a:rPr lang="en-US" sz="1800" dirty="0">
                <a:solidFill>
                  <a:schemeClr val="tx1"/>
                </a:solidFill>
                <a:latin typeface="Calibri" panose="020F0502020204030204" pitchFamily="34" charset="0"/>
                <a:ea typeface="Times New Roman"/>
                <a:cs typeface="Calibri" panose="020F0502020204030204" pitchFamily="34" charset="0"/>
              </a:rPr>
              <a:t> </a:t>
            </a:r>
            <a:r>
              <a:rPr lang="en-US" dirty="0">
                <a:solidFill>
                  <a:schemeClr val="tx1"/>
                </a:solidFill>
                <a:latin typeface="Calibri" panose="020F0502020204030204" pitchFamily="34" charset="0"/>
                <a:ea typeface="Times New Roman"/>
                <a:cs typeface="Calibri" panose="020F0502020204030204" pitchFamily="34" charset="0"/>
              </a:rPr>
              <a:t>[</a:t>
            </a:r>
            <a:r>
              <a:rPr lang="en-US" dirty="0">
                <a:solidFill>
                  <a:schemeClr val="tx1"/>
                </a:solidFill>
                <a:latin typeface="Calibri" panose="020F0502020204030204" pitchFamily="34" charset="0"/>
                <a:ea typeface="Calibri"/>
                <a:cs typeface="Calibri" panose="020F0502020204030204" pitchFamily="34" charset="0"/>
              </a:rPr>
              <a:t>Section 41]</a:t>
            </a:r>
          </a:p>
          <a:p>
            <a:pPr>
              <a:buClr>
                <a:schemeClr val="tx1"/>
              </a:buClr>
            </a:pPr>
            <a:r>
              <a:rPr lang="en-US" b="1" dirty="0">
                <a:solidFill>
                  <a:schemeClr val="tx1"/>
                </a:solidFill>
                <a:latin typeface="Calibri" panose="020F0502020204030204" pitchFamily="34" charset="0"/>
                <a:cs typeface="Calibri" panose="020F0502020204030204" pitchFamily="34" charset="0"/>
              </a:rPr>
              <a:t>Exemptions</a:t>
            </a:r>
            <a:r>
              <a:rPr lang="en-US" dirty="0">
                <a:solidFill>
                  <a:schemeClr val="tx1"/>
                </a:solidFill>
                <a:latin typeface="Calibri" panose="020F0502020204030204" pitchFamily="34" charset="0"/>
                <a:cs typeface="Calibri" panose="020F0502020204030204" pitchFamily="34" charset="0"/>
              </a:rPr>
              <a:t> – The Bill provides exemptions from compliance with its provisions, for certain reasons including:</a:t>
            </a:r>
          </a:p>
          <a:p>
            <a:pPr marL="571500" indent="-571500">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state security, </a:t>
            </a:r>
          </a:p>
          <a:p>
            <a:pPr marL="571500" indent="-571500">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prevention, investigation, or prosecution of any offence, or </a:t>
            </a:r>
          </a:p>
          <a:p>
            <a:pPr marL="571500" indent="-571500">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personal, domestic, or journalistic purposes. Chapter IX of the Bill</a:t>
            </a:r>
          </a:p>
          <a:p>
            <a:pPr>
              <a:buClr>
                <a:schemeClr val="tx1"/>
              </a:buClr>
            </a:pPr>
            <a:endParaRPr lang="en-US" dirty="0">
              <a:solidFill>
                <a:schemeClr val="tx1"/>
              </a:solidFill>
              <a:latin typeface="Calibri" panose="020F0502020204030204" pitchFamily="34" charset="0"/>
              <a:cs typeface="Calibri" panose="020F0502020204030204" pitchFamily="34" charset="0"/>
            </a:endParaRPr>
          </a:p>
          <a:p>
            <a:pPr lvl="0">
              <a:buClr>
                <a:schemeClr val="tx1"/>
              </a:buClr>
            </a:pPr>
            <a:endParaRPr lang="en-US" dirty="0">
              <a:solidFill>
                <a:schemeClr val="tx1"/>
              </a:solidFill>
              <a:latin typeface="Calibri" panose="020F0502020204030204" pitchFamily="34" charset="0"/>
              <a:cs typeface="Calibri" panose="020F0502020204030204" pitchFamily="34" charset="0"/>
            </a:endParaRPr>
          </a:p>
          <a:p>
            <a:pPr>
              <a:buClr>
                <a:schemeClr val="tx1"/>
              </a:buClr>
            </a:pPr>
            <a:endParaRPr lang="en-US" dirty="0">
              <a:solidFill>
                <a:schemeClr val="tx1"/>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96DE39F1-46D2-7649-AB70-2F0B5D4C8095}"/>
              </a:ext>
            </a:extLst>
          </p:cNvPr>
          <p:cNvSpPr/>
          <p:nvPr/>
        </p:nvSpPr>
        <p:spPr>
          <a:xfrm>
            <a:off x="-13253" y="761133"/>
            <a:ext cx="4631748"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830327-5ABC-C346-B824-9E1A5B135F00}"/>
              </a:ext>
            </a:extLst>
          </p:cNvPr>
          <p:cNvSpPr txBox="1"/>
          <p:nvPr/>
        </p:nvSpPr>
        <p:spPr>
          <a:xfrm>
            <a:off x="132520" y="768625"/>
            <a:ext cx="4857934"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ea typeface="Times New Roman"/>
                <a:cs typeface="Calibri" panose="020F0502020204030204" pitchFamily="34" charset="0"/>
              </a:rPr>
              <a:t>Transfer Of Personal Data Outside India</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7797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371502"/>
            <a:ext cx="10823480" cy="3944415"/>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just">
              <a:buClr>
                <a:schemeClr val="tx1"/>
              </a:buClr>
            </a:pPr>
            <a:r>
              <a:rPr lang="en-US" dirty="0">
                <a:solidFill>
                  <a:schemeClr val="tx1"/>
                </a:solidFill>
                <a:latin typeface="Calibri" panose="020F0502020204030204" pitchFamily="34" charset="0"/>
                <a:cs typeface="Calibri" panose="020F0502020204030204" pitchFamily="34" charset="0"/>
              </a:rPr>
              <a:t>Independent body called the </a:t>
            </a:r>
            <a:r>
              <a:rPr lang="en-US" b="1" dirty="0">
                <a:solidFill>
                  <a:schemeClr val="tx1"/>
                </a:solidFill>
                <a:latin typeface="Calibri" panose="020F0502020204030204" pitchFamily="34" charset="0"/>
                <a:cs typeface="Calibri" panose="020F0502020204030204" pitchFamily="34" charset="0"/>
              </a:rPr>
              <a:t>Data Protection Authority of India.</a:t>
            </a:r>
          </a:p>
          <a:p>
            <a:pPr algn="just">
              <a:buClr>
                <a:schemeClr val="tx1"/>
              </a:buClr>
            </a:pPr>
            <a:r>
              <a:rPr lang="en-US" dirty="0">
                <a:solidFill>
                  <a:schemeClr val="tx1"/>
                </a:solidFill>
                <a:latin typeface="Calibri" panose="020F0502020204030204" pitchFamily="34" charset="0"/>
                <a:cs typeface="Calibri" panose="020F0502020204030204" pitchFamily="34" charset="0"/>
              </a:rPr>
              <a:t>Establishment of Independent </a:t>
            </a:r>
            <a:r>
              <a:rPr lang="en-US" b="1" dirty="0">
                <a:solidFill>
                  <a:schemeClr val="tx1"/>
                </a:solidFill>
                <a:latin typeface="Calibri" panose="020F0502020204030204" pitchFamily="34" charset="0"/>
                <a:cs typeface="Calibri" panose="020F0502020204030204" pitchFamily="34" charset="0"/>
              </a:rPr>
              <a:t>Appellate Tribunals</a:t>
            </a:r>
            <a:r>
              <a:rPr lang="en-US" dirty="0">
                <a:solidFill>
                  <a:schemeClr val="tx1"/>
                </a:solidFill>
                <a:latin typeface="Calibri" panose="020F0502020204030204" pitchFamily="34" charset="0"/>
                <a:cs typeface="Calibri" panose="020F0502020204030204" pitchFamily="34" charset="0"/>
              </a:rPr>
              <a:t>.</a:t>
            </a:r>
          </a:p>
          <a:p>
            <a:pPr lvl="0" algn="just">
              <a:buClr>
                <a:schemeClr val="tx1"/>
              </a:buClr>
            </a:pPr>
            <a:r>
              <a:rPr lang="en-US" b="1" dirty="0">
                <a:solidFill>
                  <a:schemeClr val="tx1"/>
                </a:solidFill>
                <a:latin typeface="Calibri" panose="020F0502020204030204" pitchFamily="34" charset="0"/>
                <a:cs typeface="Calibri" panose="020F0502020204030204" pitchFamily="34" charset="0"/>
              </a:rPr>
              <a:t> Wide range of duties of DPA</a:t>
            </a:r>
            <a:r>
              <a:rPr lang="en-US" dirty="0">
                <a:solidFill>
                  <a:schemeClr val="tx1"/>
                </a:solidFill>
                <a:latin typeface="Calibri" panose="020F0502020204030204" pitchFamily="34" charset="0"/>
                <a:cs typeface="Calibri" panose="020F0502020204030204" pitchFamily="34" charset="0"/>
              </a:rPr>
              <a:t> such as identifying additional categories of SPD and grounds for Processing Personal Data; mandating breach notifications to Data Principals; prescribing various codes of practice including for notice, transparency, security standards, de-identification and anonymization, contractual clauses and inter-group schemes for cross-border transfer; </a:t>
            </a:r>
            <a:endParaRPr lang="en-US" b="1" dirty="0">
              <a:solidFill>
                <a:schemeClr val="tx1"/>
              </a:solidFill>
              <a:latin typeface="Calibri" panose="020F0502020204030204" pitchFamily="34" charset="0"/>
              <a:cs typeface="Calibri" panose="020F0502020204030204" pitchFamily="34" charset="0"/>
            </a:endParaRPr>
          </a:p>
          <a:p>
            <a:pPr algn="just">
              <a:buClr>
                <a:schemeClr val="tx1"/>
              </a:buClr>
            </a:pPr>
            <a:r>
              <a:rPr lang="en-US" b="1" dirty="0">
                <a:solidFill>
                  <a:schemeClr val="tx1"/>
                </a:solidFill>
                <a:latin typeface="Calibri" panose="020F0502020204030204" pitchFamily="34" charset="0"/>
                <a:cs typeface="Calibri" panose="020F0502020204030204" pitchFamily="34" charset="0"/>
              </a:rPr>
              <a:t>Powers of DPA: </a:t>
            </a:r>
          </a:p>
          <a:p>
            <a:pPr marL="514350" indent="-514350" algn="just">
              <a:buClr>
                <a:schemeClr val="tx1"/>
              </a:buClr>
              <a:buFont typeface="+mj-lt"/>
              <a:buAutoNum type="alphaLcParenR"/>
            </a:pPr>
            <a:r>
              <a:rPr lang="en-US" dirty="0">
                <a:solidFill>
                  <a:schemeClr val="tx1"/>
                </a:solidFill>
                <a:latin typeface="Calibri" panose="020F0502020204030204" pitchFamily="34" charset="0"/>
                <a:cs typeface="Calibri" panose="020F0502020204030204" pitchFamily="34" charset="0"/>
              </a:rPr>
              <a:t>calling for information; </a:t>
            </a:r>
          </a:p>
          <a:p>
            <a:pPr marL="514350" indent="-514350" algn="just">
              <a:buClr>
                <a:schemeClr val="tx1"/>
              </a:buClr>
              <a:buFont typeface="+mj-lt"/>
              <a:buAutoNum type="alphaLcParenR"/>
            </a:pPr>
            <a:r>
              <a:rPr lang="en-US" dirty="0">
                <a:solidFill>
                  <a:schemeClr val="tx1"/>
                </a:solidFill>
                <a:latin typeface="Calibri" panose="020F0502020204030204" pitchFamily="34" charset="0"/>
                <a:cs typeface="Calibri" panose="020F0502020204030204" pitchFamily="34" charset="0"/>
              </a:rPr>
              <a:t>conducting inquiries; </a:t>
            </a:r>
          </a:p>
          <a:p>
            <a:pPr marL="514350" indent="-514350" algn="just">
              <a:buClr>
                <a:schemeClr val="tx1"/>
              </a:buClr>
              <a:buFont typeface="+mj-lt"/>
              <a:buAutoNum type="alphaLcParenR"/>
            </a:pPr>
            <a:r>
              <a:rPr lang="en-US" dirty="0">
                <a:solidFill>
                  <a:schemeClr val="tx1"/>
                </a:solidFill>
                <a:latin typeface="Calibri" panose="020F0502020204030204" pitchFamily="34" charset="0"/>
                <a:cs typeface="Calibri" panose="020F0502020204030204" pitchFamily="34" charset="0"/>
              </a:rPr>
              <a:t>issuing codes of practice; and </a:t>
            </a:r>
          </a:p>
          <a:p>
            <a:pPr marL="514350" indent="-514350" algn="just">
              <a:buClr>
                <a:schemeClr val="tx1"/>
              </a:buClr>
              <a:buFont typeface="+mj-lt"/>
              <a:buAutoNum type="alphaLcParenR"/>
            </a:pPr>
            <a:r>
              <a:rPr lang="en-US" dirty="0">
                <a:solidFill>
                  <a:schemeClr val="tx1"/>
                </a:solidFill>
                <a:latin typeface="Calibri" panose="020F0502020204030204" pitchFamily="34" charset="0"/>
                <a:cs typeface="Calibri" panose="020F0502020204030204" pitchFamily="34" charset="0"/>
              </a:rPr>
              <a:t>issuing directions to Data Fiduciaries or data processors. These directions may range from restricting operations to prohibiting cross-border data flows. The DPA is also conferred search and seizure powers and powers of attachment of property to recover penalties. </a:t>
            </a:r>
          </a:p>
        </p:txBody>
      </p:sp>
      <p:sp>
        <p:nvSpPr>
          <p:cNvPr id="10" name="Rectangle 9">
            <a:extLst>
              <a:ext uri="{FF2B5EF4-FFF2-40B4-BE49-F238E27FC236}">
                <a16:creationId xmlns:a16="http://schemas.microsoft.com/office/drawing/2014/main" id="{96DE39F1-46D2-7649-AB70-2F0B5D4C8095}"/>
              </a:ext>
            </a:extLst>
          </p:cNvPr>
          <p:cNvSpPr/>
          <p:nvPr/>
        </p:nvSpPr>
        <p:spPr>
          <a:xfrm>
            <a:off x="-13253" y="761133"/>
            <a:ext cx="3019924"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830327-5ABC-C346-B824-9E1A5B135F00}"/>
              </a:ext>
            </a:extLst>
          </p:cNvPr>
          <p:cNvSpPr txBox="1"/>
          <p:nvPr/>
        </p:nvSpPr>
        <p:spPr>
          <a:xfrm>
            <a:off x="132520" y="768625"/>
            <a:ext cx="2874151" cy="400110"/>
          </a:xfrm>
          <a:prstGeom prst="rect">
            <a:avLst/>
          </a:prstGeom>
          <a:noFill/>
        </p:spPr>
        <p:txBody>
          <a:bodyPr wrap="square" rtlCol="0">
            <a:spAutoFit/>
          </a:bodyPr>
          <a:lstStyle/>
          <a:p>
            <a:r>
              <a:rPr lang="en-US" sz="2000" b="1" dirty="0">
                <a:solidFill>
                  <a:schemeClr val="bg1"/>
                </a:solidFill>
              </a:rPr>
              <a:t>Regulatory Authorities</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0957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7ED486-2ABF-A34A-997A-68C0487D9078}"/>
              </a:ext>
            </a:extLst>
          </p:cNvPr>
          <p:cNvSpPr/>
          <p:nvPr/>
        </p:nvSpPr>
        <p:spPr>
          <a:xfrm>
            <a:off x="-13252" y="761133"/>
            <a:ext cx="2120348"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12">
            <a:extLst>
              <a:ext uri="{FF2B5EF4-FFF2-40B4-BE49-F238E27FC236}">
                <a16:creationId xmlns:a16="http://schemas.microsoft.com/office/drawing/2014/main" id="{2D0A58BA-5888-BE41-A1B3-359B2B3CD57E}"/>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3" name="Picture 2">
            <a:extLst>
              <a:ext uri="{FF2B5EF4-FFF2-40B4-BE49-F238E27FC236}">
                <a16:creationId xmlns:a16="http://schemas.microsoft.com/office/drawing/2014/main" id="{6AD211AE-E58B-C240-8D34-7955846A553F}"/>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4" name="TextBox 3">
            <a:extLst>
              <a:ext uri="{FF2B5EF4-FFF2-40B4-BE49-F238E27FC236}">
                <a16:creationId xmlns:a16="http://schemas.microsoft.com/office/drawing/2014/main" id="{B8895EA3-2695-3C43-A888-8A3B4A7D6508}"/>
              </a:ext>
            </a:extLst>
          </p:cNvPr>
          <p:cNvSpPr txBox="1"/>
          <p:nvPr/>
        </p:nvSpPr>
        <p:spPr>
          <a:xfrm>
            <a:off x="132521" y="768625"/>
            <a:ext cx="1632370" cy="400110"/>
          </a:xfrm>
          <a:prstGeom prst="rect">
            <a:avLst/>
          </a:prstGeom>
          <a:noFill/>
        </p:spPr>
        <p:txBody>
          <a:bodyPr wrap="none" rtlCol="0">
            <a:spAutoFit/>
          </a:bodyPr>
          <a:lstStyle/>
          <a:p>
            <a:r>
              <a:rPr lang="en-US" sz="2000" b="1" dirty="0">
                <a:solidFill>
                  <a:schemeClr val="bg1"/>
                </a:solidFill>
                <a:latin typeface="Calibri" panose="020F0502020204030204" pitchFamily="34" charset="0"/>
                <a:cs typeface="Calibri" panose="020F0502020204030204" pitchFamily="34" charset="0"/>
              </a:rPr>
              <a:t>Why The Bill?</a:t>
            </a:r>
            <a:endParaRPr lang="en-US" sz="2000" dirty="0">
              <a:solidFill>
                <a:schemeClr val="bg1"/>
              </a:solidFill>
              <a:latin typeface="Calibri" panose="020F0502020204030204" pitchFamily="34" charset="0"/>
              <a:cs typeface="Calibri" panose="020F0502020204030204" pitchFamily="34" charset="0"/>
            </a:endParaRPr>
          </a:p>
        </p:txBody>
      </p:sp>
      <p:sp>
        <p:nvSpPr>
          <p:cNvPr id="9" name="Content Placeholder 2">
            <a:extLst>
              <a:ext uri="{FF2B5EF4-FFF2-40B4-BE49-F238E27FC236}">
                <a16:creationId xmlns:a16="http://schemas.microsoft.com/office/drawing/2014/main" id="{3609CCD7-B63E-1449-9511-EB22AAA85583}"/>
              </a:ext>
            </a:extLst>
          </p:cNvPr>
          <p:cNvSpPr txBox="1">
            <a:spLocks/>
          </p:cNvSpPr>
          <p:nvPr/>
        </p:nvSpPr>
        <p:spPr>
          <a:xfrm>
            <a:off x="457199" y="1547192"/>
            <a:ext cx="10823481" cy="2574235"/>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just">
              <a:buClr>
                <a:schemeClr val="tx1"/>
              </a:buClr>
            </a:pPr>
            <a:r>
              <a:rPr lang="en-US" dirty="0">
                <a:solidFill>
                  <a:schemeClr val="tx1"/>
                </a:solidFill>
                <a:latin typeface="Calibri" panose="020F0502020204030204" pitchFamily="34" charset="0"/>
                <a:cs typeface="Calibri" panose="020F0502020204030204" pitchFamily="34" charset="0"/>
              </a:rPr>
              <a:t>The data protection grew out of public concern about personal privacy in the face of rapidly developing computer technology.</a:t>
            </a:r>
          </a:p>
          <a:p>
            <a:pPr algn="just">
              <a:buClr>
                <a:schemeClr val="tx1"/>
              </a:buClr>
            </a:pPr>
            <a:r>
              <a:rPr lang="en-US" dirty="0">
                <a:solidFill>
                  <a:schemeClr val="tx1"/>
                </a:solidFill>
                <a:latin typeface="Calibri" panose="020F0502020204030204" pitchFamily="34" charset="0"/>
                <a:cs typeface="Calibri" panose="020F0502020204030204" pitchFamily="34" charset="0"/>
              </a:rPr>
              <a:t>It works in two ways :</a:t>
            </a:r>
          </a:p>
          <a:p>
            <a:pPr marL="514350" indent="-51435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 Gives certain rights to individual.</a:t>
            </a:r>
          </a:p>
          <a:p>
            <a:pPr marL="514350" indent="-51435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 Obligate those who record and use personal information, to be open about that use.</a:t>
            </a:r>
          </a:p>
        </p:txBody>
      </p:sp>
      <p:sp>
        <p:nvSpPr>
          <p:cNvPr id="10" name="Title 1">
            <a:extLst>
              <a:ext uri="{FF2B5EF4-FFF2-40B4-BE49-F238E27FC236}">
                <a16:creationId xmlns:a16="http://schemas.microsoft.com/office/drawing/2014/main" id="{F9D0B15B-2413-C344-95AF-D20625D01534}"/>
              </a:ext>
            </a:extLst>
          </p:cNvPr>
          <p:cNvSpPr txBox="1">
            <a:spLocks/>
          </p:cNvSpPr>
          <p:nvPr/>
        </p:nvSpPr>
        <p:spPr>
          <a:xfrm>
            <a:off x="457199" y="4409318"/>
            <a:ext cx="10581862" cy="1143000"/>
          </a:xfrm>
          <a:prstGeom prst="rect">
            <a:avLst/>
          </a:prstGeom>
        </p:spPr>
        <p:txBody>
          <a:bodyP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000" b="1" i="1" dirty="0">
                <a:solidFill>
                  <a:schemeClr val="tx1"/>
                </a:solidFill>
                <a:latin typeface="Calibri" panose="020F0502020204030204" pitchFamily="34" charset="0"/>
                <a:cs typeface="Calibri" panose="020F0502020204030204" pitchFamily="34" charset="0"/>
              </a:rPr>
              <a:t>In Justice K. S. </a:t>
            </a:r>
            <a:r>
              <a:rPr lang="en-US" sz="2000" b="1" i="1" dirty="0" err="1">
                <a:solidFill>
                  <a:schemeClr val="tx1"/>
                </a:solidFill>
                <a:latin typeface="Calibri" panose="020F0502020204030204" pitchFamily="34" charset="0"/>
                <a:cs typeface="Calibri" panose="020F0502020204030204" pitchFamily="34" charset="0"/>
              </a:rPr>
              <a:t>Puttaswamy</a:t>
            </a:r>
            <a:r>
              <a:rPr lang="en-US" sz="2000" b="1" i="1" dirty="0">
                <a:solidFill>
                  <a:schemeClr val="tx1"/>
                </a:solidFill>
                <a:latin typeface="Calibri" panose="020F0502020204030204" pitchFamily="34" charset="0"/>
                <a:cs typeface="Calibri" panose="020F0502020204030204" pitchFamily="34" charset="0"/>
              </a:rPr>
              <a:t> (</a:t>
            </a:r>
            <a:r>
              <a:rPr lang="en-US" sz="2000" b="1" i="1" dirty="0" err="1">
                <a:solidFill>
                  <a:schemeClr val="tx1"/>
                </a:solidFill>
                <a:latin typeface="Calibri" panose="020F0502020204030204" pitchFamily="34" charset="0"/>
                <a:cs typeface="Calibri" panose="020F0502020204030204" pitchFamily="34" charset="0"/>
              </a:rPr>
              <a:t>Retd</a:t>
            </a:r>
            <a:r>
              <a:rPr lang="en-US" sz="2000" b="1" i="1" dirty="0">
                <a:solidFill>
                  <a:schemeClr val="tx1"/>
                </a:solidFill>
                <a:latin typeface="Calibri" panose="020F0502020204030204" pitchFamily="34" charset="0"/>
                <a:cs typeface="Calibri" panose="020F0502020204030204" pitchFamily="34" charset="0"/>
              </a:rPr>
              <a:t>.) &amp; </a:t>
            </a:r>
            <a:r>
              <a:rPr lang="en-US" sz="2000" b="1" i="1" dirty="0" err="1">
                <a:solidFill>
                  <a:schemeClr val="tx1"/>
                </a:solidFill>
                <a:latin typeface="Calibri" panose="020F0502020204030204" pitchFamily="34" charset="0"/>
                <a:cs typeface="Calibri" panose="020F0502020204030204" pitchFamily="34" charset="0"/>
              </a:rPr>
              <a:t>Anr</a:t>
            </a:r>
            <a:r>
              <a:rPr lang="en-US" sz="2000" b="1" i="1" dirty="0">
                <a:solidFill>
                  <a:schemeClr val="tx1"/>
                </a:solidFill>
                <a:latin typeface="Calibri" panose="020F0502020204030204" pitchFamily="34" charset="0"/>
                <a:cs typeface="Calibri" panose="020F0502020204030204" pitchFamily="34" charset="0"/>
              </a:rPr>
              <a:t>. v. Union of India &amp; </a:t>
            </a:r>
            <a:r>
              <a:rPr lang="en-US" sz="2000" b="1" i="1" dirty="0" err="1">
                <a:solidFill>
                  <a:schemeClr val="tx1"/>
                </a:solidFill>
                <a:latin typeface="Calibri" panose="020F0502020204030204" pitchFamily="34" charset="0"/>
                <a:cs typeface="Calibri" panose="020F0502020204030204" pitchFamily="34" charset="0"/>
              </a:rPr>
              <a:t>Ors</a:t>
            </a:r>
            <a:r>
              <a:rPr lang="en-US" sz="2000" b="1" i="1" dirty="0">
                <a:solidFill>
                  <a:schemeClr val="tx1"/>
                </a:solidFill>
                <a:latin typeface="Calibri" panose="020F0502020204030204" pitchFamily="34" charset="0"/>
                <a:cs typeface="Calibri" panose="020F0502020204030204" pitchFamily="34" charset="0"/>
              </a:rPr>
              <a:t>. (W.P. (Civil) No. 494 of 2012)</a:t>
            </a:r>
            <a:endParaRPr lang="en-US" sz="2000" b="1" dirty="0">
              <a:solidFill>
                <a:schemeClr val="tx1"/>
              </a:solidFill>
              <a:latin typeface="Calibri" panose="020F0502020204030204" pitchFamily="34" charset="0"/>
              <a:cs typeface="Calibri" panose="020F0502020204030204" pitchFamily="34" charset="0"/>
            </a:endParaRPr>
          </a:p>
        </p:txBody>
      </p:sp>
      <p:sp>
        <p:nvSpPr>
          <p:cNvPr id="11" name="Content Placeholder 2">
            <a:extLst>
              <a:ext uri="{FF2B5EF4-FFF2-40B4-BE49-F238E27FC236}">
                <a16:creationId xmlns:a16="http://schemas.microsoft.com/office/drawing/2014/main" id="{74A70021-68F1-EF4C-9B64-1765EA8D523E}"/>
              </a:ext>
            </a:extLst>
          </p:cNvPr>
          <p:cNvSpPr txBox="1">
            <a:spLocks/>
          </p:cNvSpPr>
          <p:nvPr/>
        </p:nvSpPr>
        <p:spPr>
          <a:xfrm>
            <a:off x="457199" y="4992757"/>
            <a:ext cx="10823481" cy="1421296"/>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just">
              <a:buClr>
                <a:schemeClr val="tx1"/>
              </a:buClr>
            </a:pPr>
            <a:r>
              <a:rPr lang="en-US" dirty="0">
                <a:solidFill>
                  <a:schemeClr val="tx1"/>
                </a:solidFill>
                <a:latin typeface="Calibri" panose="020F0502020204030204" pitchFamily="34" charset="0"/>
                <a:cs typeface="Calibri" panose="020F0502020204030204" pitchFamily="34" charset="0"/>
              </a:rPr>
              <a:t>The SC</a:t>
            </a:r>
            <a:r>
              <a:rPr lang="en-US" b="1" dirty="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has recognized right to privacy as a fundamental under Article 21 of the constitution. </a:t>
            </a:r>
          </a:p>
          <a:p>
            <a:pPr algn="just">
              <a:buClr>
                <a:schemeClr val="tx1"/>
              </a:buClr>
            </a:pPr>
            <a:r>
              <a:rPr lang="en-US" dirty="0">
                <a:solidFill>
                  <a:schemeClr val="tx1"/>
                </a:solidFill>
                <a:latin typeface="Calibri" panose="020F0502020204030204" pitchFamily="34" charset="0"/>
                <a:cs typeface="Calibri" panose="020F0502020204030204" pitchFamily="34" charset="0"/>
              </a:rPr>
              <a:t>Appointed Justice BN </a:t>
            </a:r>
            <a:r>
              <a:rPr lang="en-US" dirty="0" err="1">
                <a:solidFill>
                  <a:schemeClr val="tx1"/>
                </a:solidFill>
                <a:latin typeface="Calibri" panose="020F0502020204030204" pitchFamily="34" charset="0"/>
                <a:cs typeface="Calibri" panose="020F0502020204030204" pitchFamily="34" charset="0"/>
              </a:rPr>
              <a:t>Srikrishna</a:t>
            </a:r>
            <a:r>
              <a:rPr lang="en-US" dirty="0">
                <a:solidFill>
                  <a:schemeClr val="tx1"/>
                </a:solidFill>
                <a:latin typeface="Calibri" panose="020F0502020204030204" pitchFamily="34" charset="0"/>
                <a:cs typeface="Calibri" panose="020F0502020204030204" pitchFamily="34" charset="0"/>
              </a:rPr>
              <a:t> committee, which submitted the draft of Personal Data Protection Bill, 2018 (“the bill”) to </a:t>
            </a:r>
            <a:r>
              <a:rPr lang="en-US" dirty="0" err="1">
                <a:solidFill>
                  <a:schemeClr val="tx1"/>
                </a:solidFill>
                <a:latin typeface="Calibri" panose="020F0502020204030204" pitchFamily="34" charset="0"/>
                <a:cs typeface="Calibri" panose="020F0502020204030204" pitchFamily="34" charset="0"/>
              </a:rPr>
              <a:t>Meity</a:t>
            </a:r>
            <a:r>
              <a:rPr lang="en-US" dirty="0">
                <a:solidFill>
                  <a:schemeClr val="tx1"/>
                </a:solidFill>
                <a:latin typeface="Calibri" panose="020F0502020204030204" pitchFamily="34" charset="0"/>
                <a:cs typeface="Calibri" panose="020F0502020204030204" pitchFamily="34" charset="0"/>
              </a:rPr>
              <a:t> on 27 July 2018 along with the Committee Report (“the report”).</a:t>
            </a:r>
          </a:p>
        </p:txBody>
      </p:sp>
    </p:spTree>
    <p:extLst>
      <p:ext uri="{BB962C8B-B14F-4D97-AF65-F5344CB8AC3E}">
        <p14:creationId xmlns:p14="http://schemas.microsoft.com/office/powerpoint/2010/main" val="259380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371502"/>
            <a:ext cx="10823480" cy="3944415"/>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lvl="0" algn="just">
              <a:buClr>
                <a:schemeClr val="tx1"/>
              </a:buClr>
            </a:pPr>
            <a:r>
              <a:rPr lang="en-US" b="1" u="sng" dirty="0">
                <a:solidFill>
                  <a:schemeClr val="tx1"/>
                </a:solidFill>
                <a:latin typeface="Calibri" panose="020F0502020204030204" pitchFamily="34" charset="0"/>
                <a:cs typeface="Calibri" panose="020F0502020204030204" pitchFamily="34" charset="0"/>
              </a:rPr>
              <a:t>Civil Penalties:</a:t>
            </a:r>
            <a:r>
              <a:rPr lang="en-US" dirty="0">
                <a:solidFill>
                  <a:schemeClr val="tx1"/>
                </a:solidFill>
                <a:latin typeface="Calibri" panose="020F0502020204030204" pitchFamily="34" charset="0"/>
                <a:cs typeface="Calibri" panose="020F0502020204030204" pitchFamily="34" charset="0"/>
              </a:rPr>
              <a:t> For violation of provisions under transparency , monetary penalty shall 5-15 crore rupees or 2% -4% of the total worldwide turnover of the Data Fiduciary in its preceding financial year, whichever is higher, depending on the severity of the case.</a:t>
            </a:r>
          </a:p>
          <a:p>
            <a:pPr algn="just">
              <a:buClr>
                <a:schemeClr val="tx1"/>
              </a:buClr>
            </a:pPr>
            <a:r>
              <a:rPr lang="en-US" b="1" u="sng" dirty="0">
                <a:solidFill>
                  <a:schemeClr val="tx1"/>
                </a:solidFill>
                <a:latin typeface="Calibri" panose="020F0502020204030204" pitchFamily="34" charset="0"/>
                <a:cs typeface="Calibri" panose="020F0502020204030204" pitchFamily="34" charset="0"/>
              </a:rPr>
              <a:t>Criminal Penalties:</a:t>
            </a:r>
            <a:r>
              <a:rPr lang="en-US" b="1" dirty="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Imprisonment (ranging from 3 to 5 years) is prescribed for persons who knowingly, intentionally, or recklessly obtain, disclose, transfer or sell Personal Data (or SPD) provided that such acts result in harm to a Data Principal. </a:t>
            </a:r>
          </a:p>
          <a:p>
            <a:pPr algn="just">
              <a:buClr>
                <a:schemeClr val="tx1"/>
              </a:buClr>
            </a:pPr>
            <a:r>
              <a:rPr lang="en-US" dirty="0">
                <a:solidFill>
                  <a:schemeClr val="tx1"/>
                </a:solidFill>
                <a:latin typeface="Calibri" panose="020F0502020204030204" pitchFamily="34" charset="0"/>
                <a:cs typeface="Calibri" panose="020F0502020204030204" pitchFamily="34" charset="0"/>
              </a:rPr>
              <a:t>A new offense has been proposed for knowingly reversing de-identification</a:t>
            </a:r>
          </a:p>
          <a:p>
            <a:pPr algn="just">
              <a:buClr>
                <a:schemeClr val="tx1"/>
              </a:buClr>
            </a:pPr>
            <a:r>
              <a:rPr lang="en-US" b="1" u="sng" dirty="0">
                <a:solidFill>
                  <a:schemeClr val="tx1"/>
                </a:solidFill>
                <a:latin typeface="Calibri" panose="020F0502020204030204" pitchFamily="34" charset="0"/>
                <a:cs typeface="Calibri" panose="020F0502020204030204" pitchFamily="34" charset="0"/>
              </a:rPr>
              <a:t>Compensation</a:t>
            </a:r>
            <a:r>
              <a:rPr lang="en-US" dirty="0">
                <a:solidFill>
                  <a:schemeClr val="tx1"/>
                </a:solidFill>
                <a:latin typeface="Calibri" panose="020F0502020204030204" pitchFamily="34" charset="0"/>
                <a:cs typeface="Calibri" panose="020F0502020204030204" pitchFamily="34" charset="0"/>
              </a:rPr>
              <a:t> – The Bill also provides for any data principal who has suffered harm as a result of any violation of any provision under this Act, by a data fiduciary or a data processor, shall have the </a:t>
            </a:r>
            <a:r>
              <a:rPr lang="en-US" u="sng" dirty="0">
                <a:solidFill>
                  <a:schemeClr val="tx1"/>
                </a:solidFill>
                <a:latin typeface="Calibri" panose="020F0502020204030204" pitchFamily="34" charset="0"/>
                <a:cs typeface="Calibri" panose="020F0502020204030204" pitchFamily="34" charset="0"/>
              </a:rPr>
              <a:t>right to seek compensation</a:t>
            </a:r>
            <a:r>
              <a:rPr lang="en-US" dirty="0">
                <a:solidFill>
                  <a:schemeClr val="tx1"/>
                </a:solidFill>
                <a:latin typeface="Calibri" panose="020F0502020204030204" pitchFamily="34" charset="0"/>
                <a:cs typeface="Calibri" panose="020F0502020204030204" pitchFamily="34" charset="0"/>
              </a:rPr>
              <a:t> from the data fiduciary or the data processor. (Section 74)</a:t>
            </a:r>
          </a:p>
          <a:p>
            <a:pPr lvl="0" algn="just">
              <a:buClr>
                <a:schemeClr val="tx1"/>
              </a:buClr>
            </a:pPr>
            <a:endParaRPr lang="en-US" dirty="0">
              <a:solidFill>
                <a:schemeClr val="tx1"/>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96DE39F1-46D2-7649-AB70-2F0B5D4C8095}"/>
              </a:ext>
            </a:extLst>
          </p:cNvPr>
          <p:cNvSpPr/>
          <p:nvPr/>
        </p:nvSpPr>
        <p:spPr>
          <a:xfrm>
            <a:off x="-13253" y="761133"/>
            <a:ext cx="3019924"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830327-5ABC-C346-B824-9E1A5B135F00}"/>
              </a:ext>
            </a:extLst>
          </p:cNvPr>
          <p:cNvSpPr txBox="1"/>
          <p:nvPr/>
        </p:nvSpPr>
        <p:spPr>
          <a:xfrm>
            <a:off x="132520" y="768625"/>
            <a:ext cx="2874151"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Offences And Penalties </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9816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371502"/>
            <a:ext cx="10823480" cy="3944415"/>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514350" indent="-514350" algn="just">
              <a:buClr>
                <a:schemeClr val="tx1"/>
              </a:buClr>
            </a:pPr>
            <a:r>
              <a:rPr lang="en-US" dirty="0">
                <a:solidFill>
                  <a:schemeClr val="tx1"/>
                </a:solidFill>
                <a:latin typeface="Calibri" panose="020F0502020204030204" pitchFamily="34" charset="0"/>
                <a:cs typeface="Calibri" panose="020F0502020204030204" pitchFamily="34" charset="0"/>
              </a:rPr>
              <a:t>The Bill proposes amendments in certain laws: </a:t>
            </a:r>
          </a:p>
          <a:p>
            <a:pPr marL="514350" indent="-514350" algn="just">
              <a:buClr>
                <a:schemeClr val="tx1"/>
              </a:buClr>
              <a:buFont typeface="Wingdings" pitchFamily="2" charset="2"/>
              <a:buChar char="ü"/>
            </a:pPr>
            <a:r>
              <a:rPr lang="en-US" dirty="0">
                <a:solidFill>
                  <a:schemeClr val="tx1"/>
                </a:solidFill>
                <a:latin typeface="Calibri" panose="020F0502020204030204" pitchFamily="34" charset="0"/>
                <a:cs typeface="Calibri" panose="020F0502020204030204" pitchFamily="34" charset="0"/>
              </a:rPr>
              <a:t>omission of 43A and Section 87 of the Information Technology Act, 2000, and </a:t>
            </a:r>
          </a:p>
          <a:p>
            <a:pPr algn="just">
              <a:buClr>
                <a:schemeClr val="tx1"/>
              </a:buClr>
              <a:buFont typeface="Wingdings" pitchFamily="2" charset="2"/>
              <a:buChar char="ü"/>
            </a:pPr>
            <a:r>
              <a:rPr lang="en-US" dirty="0">
                <a:solidFill>
                  <a:schemeClr val="tx1"/>
                </a:solidFill>
                <a:latin typeface="Calibri" panose="020F0502020204030204" pitchFamily="34" charset="0"/>
                <a:cs typeface="Calibri" panose="020F0502020204030204" pitchFamily="34" charset="0"/>
              </a:rPr>
              <a:t>amendment in Section 8 of the IT Act, 2000 and the Census Act, 1948. </a:t>
            </a:r>
          </a:p>
          <a:p>
            <a:pPr algn="just">
              <a:buClr>
                <a:schemeClr val="tx1"/>
              </a:buClr>
            </a:pPr>
            <a:r>
              <a:rPr lang="en-US" dirty="0">
                <a:solidFill>
                  <a:schemeClr val="tx1"/>
                </a:solidFill>
                <a:latin typeface="Calibri" panose="020F0502020204030204" pitchFamily="34" charset="0"/>
                <a:cs typeface="Calibri" panose="020F0502020204030204" pitchFamily="34" charset="0"/>
              </a:rPr>
              <a:t>Bill provides minimum data protection standards for all data processing in the country.  In the event of inconsistency, the standards set in the data privacy law will apply to the processing of data. </a:t>
            </a:r>
          </a:p>
          <a:p>
            <a:pPr algn="just">
              <a:buClr>
                <a:schemeClr val="tx1"/>
              </a:buClr>
            </a:pPr>
            <a:r>
              <a:rPr lang="en-US" dirty="0">
                <a:solidFill>
                  <a:schemeClr val="tx1"/>
                </a:solidFill>
                <a:latin typeface="Calibri" panose="020F0502020204030204" pitchFamily="34" charset="0"/>
                <a:cs typeface="Calibri" panose="020F0502020204030204" pitchFamily="34" charset="0"/>
              </a:rPr>
              <a:t>The Committee recommended amendments to the </a:t>
            </a:r>
            <a:r>
              <a:rPr lang="en-US" dirty="0" err="1">
                <a:solidFill>
                  <a:schemeClr val="tx1"/>
                </a:solidFill>
                <a:latin typeface="Calibri" panose="020F0502020204030204" pitchFamily="34" charset="0"/>
                <a:cs typeface="Calibri" panose="020F0502020204030204" pitchFamily="34" charset="0"/>
              </a:rPr>
              <a:t>Aadhaar</a:t>
            </a:r>
            <a:r>
              <a:rPr lang="en-US" dirty="0">
                <a:solidFill>
                  <a:schemeClr val="tx1"/>
                </a:solidFill>
                <a:latin typeface="Calibri" panose="020F0502020204030204" pitchFamily="34" charset="0"/>
                <a:cs typeface="Calibri" panose="020F0502020204030204" pitchFamily="34" charset="0"/>
              </a:rPr>
              <a:t> Act, 2016 to bolster its data protection framework Section 111 and 112 of the Bill</a:t>
            </a:r>
          </a:p>
          <a:p>
            <a:pPr algn="just">
              <a:buClr>
                <a:schemeClr val="tx1"/>
              </a:buClr>
            </a:pPr>
            <a:endParaRPr lang="en-US" dirty="0">
              <a:solidFill>
                <a:schemeClr val="tx1"/>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96DE39F1-46D2-7649-AB70-2F0B5D4C8095}"/>
              </a:ext>
            </a:extLst>
          </p:cNvPr>
          <p:cNvSpPr/>
          <p:nvPr/>
        </p:nvSpPr>
        <p:spPr>
          <a:xfrm>
            <a:off x="-13253" y="761133"/>
            <a:ext cx="3655355"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830327-5ABC-C346-B824-9E1A5B135F00}"/>
              </a:ext>
            </a:extLst>
          </p:cNvPr>
          <p:cNvSpPr txBox="1"/>
          <p:nvPr/>
        </p:nvSpPr>
        <p:spPr>
          <a:xfrm>
            <a:off x="132520" y="768625"/>
            <a:ext cx="3339100" cy="400110"/>
          </a:xfrm>
          <a:prstGeom prst="rect">
            <a:avLst/>
          </a:prstGeom>
          <a:noFill/>
        </p:spPr>
        <p:txBody>
          <a:bodyPr wrap="square" rtlCol="0">
            <a:spAutoFit/>
          </a:bodyPr>
          <a:lstStyle/>
          <a:p>
            <a:r>
              <a:rPr lang="en-US" sz="2000" b="1" dirty="0">
                <a:solidFill>
                  <a:schemeClr val="bg1"/>
                </a:solidFill>
              </a:rPr>
              <a:t>Amendments To Other Laws</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3785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371502"/>
            <a:ext cx="10823480" cy="3944415"/>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Clr>
                <a:schemeClr val="tx1"/>
              </a:buClr>
            </a:pPr>
            <a:r>
              <a:rPr lang="en-US" dirty="0">
                <a:solidFill>
                  <a:schemeClr val="tx1"/>
                </a:solidFill>
                <a:latin typeface="Calibri" panose="020F0502020204030204" pitchFamily="34" charset="0"/>
                <a:cs typeface="Calibri" panose="020F0502020204030204" pitchFamily="34" charset="0"/>
              </a:rPr>
              <a:t>Sought extensive changes in the mechanism of existing data protection regime in India.</a:t>
            </a:r>
          </a:p>
          <a:p>
            <a:pPr>
              <a:buClr>
                <a:schemeClr val="tx1"/>
              </a:buClr>
            </a:pPr>
            <a:r>
              <a:rPr lang="en-US" dirty="0">
                <a:solidFill>
                  <a:schemeClr val="tx1"/>
                </a:solidFill>
                <a:latin typeface="Calibri" panose="020F0502020204030204" pitchFamily="34" charset="0"/>
                <a:cs typeface="Calibri" panose="020F0502020204030204" pitchFamily="34" charset="0"/>
              </a:rPr>
              <a:t>Personal data has been treated as a trust and not as a property. </a:t>
            </a:r>
          </a:p>
          <a:p>
            <a:pPr>
              <a:buClr>
                <a:schemeClr val="tx1"/>
              </a:buClr>
            </a:pPr>
            <a:r>
              <a:rPr lang="en-US" dirty="0">
                <a:solidFill>
                  <a:schemeClr val="tx1"/>
                </a:solidFill>
                <a:latin typeface="Calibri" panose="020F0502020204030204" pitchFamily="34" charset="0"/>
                <a:cs typeface="Calibri" panose="020F0502020204030204" pitchFamily="34" charset="0"/>
              </a:rPr>
              <a:t>The Act has provided wider discretion to the Data Protection Authority.</a:t>
            </a:r>
          </a:p>
          <a:p>
            <a:pPr>
              <a:buClr>
                <a:schemeClr val="tx1"/>
              </a:buClr>
            </a:pPr>
            <a:r>
              <a:rPr lang="en-US" dirty="0">
                <a:solidFill>
                  <a:schemeClr val="tx1"/>
                </a:solidFill>
                <a:latin typeface="Calibri" panose="020F0502020204030204" pitchFamily="34" charset="0"/>
                <a:cs typeface="Calibri" panose="020F0502020204030204" pitchFamily="34" charset="0"/>
              </a:rPr>
              <a:t>Since the law does not have retrospective effect, it is unclear as to how the processing of personal data collected before the law comes into force, will be governed.</a:t>
            </a:r>
          </a:p>
          <a:p>
            <a:pPr>
              <a:buClr>
                <a:schemeClr val="tx1"/>
              </a:buClr>
            </a:pPr>
            <a:r>
              <a:rPr lang="en-US" b="1" dirty="0">
                <a:solidFill>
                  <a:schemeClr val="tx1"/>
                </a:solidFill>
                <a:latin typeface="Calibri" panose="020F0502020204030204" pitchFamily="34" charset="0"/>
                <a:cs typeface="Calibri" panose="020F0502020204030204" pitchFamily="34" charset="0"/>
              </a:rPr>
              <a:t>Localization Of Data:</a:t>
            </a:r>
            <a:r>
              <a:rPr lang="en-US" dirty="0">
                <a:solidFill>
                  <a:schemeClr val="tx1"/>
                </a:solidFill>
                <a:latin typeface="Calibri" panose="020F0502020204030204" pitchFamily="34" charset="0"/>
                <a:cs typeface="Calibri" panose="020F0502020204030204" pitchFamily="34" charset="0"/>
              </a:rPr>
              <a:t> To meet this expectation, companies would need to spend huge amounts on setting up local servers, among other things. </a:t>
            </a:r>
          </a:p>
          <a:p>
            <a:pPr>
              <a:buClr>
                <a:schemeClr val="tx1"/>
              </a:buClr>
            </a:pPr>
            <a:r>
              <a:rPr lang="en-US" dirty="0">
                <a:solidFill>
                  <a:schemeClr val="tx1"/>
                </a:solidFill>
                <a:latin typeface="Calibri" panose="020F0502020204030204" pitchFamily="34" charset="0"/>
                <a:cs typeface="Calibri" panose="020F0502020204030204" pitchFamily="34" charset="0"/>
              </a:rPr>
              <a:t>How the Right to be forgotten, Right to access, and other rights being extended to data principals will be exercised. has not be dealt</a:t>
            </a:r>
          </a:p>
          <a:p>
            <a:pPr>
              <a:buClr>
                <a:schemeClr val="tx1"/>
              </a:buClr>
            </a:pPr>
            <a:endParaRPr lang="en-US" dirty="0">
              <a:solidFill>
                <a:schemeClr val="tx1"/>
              </a:solidFill>
              <a:latin typeface="Calibri" panose="020F0502020204030204" pitchFamily="34" charset="0"/>
              <a:cs typeface="Calibri" panose="020F0502020204030204" pitchFamily="34" charset="0"/>
            </a:endParaRPr>
          </a:p>
          <a:p>
            <a:pPr>
              <a:buClr>
                <a:schemeClr val="tx1"/>
              </a:buClr>
            </a:pPr>
            <a:endParaRPr lang="en-US" dirty="0">
              <a:solidFill>
                <a:schemeClr val="tx1"/>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96DE39F1-46D2-7649-AB70-2F0B5D4C8095}"/>
              </a:ext>
            </a:extLst>
          </p:cNvPr>
          <p:cNvSpPr/>
          <p:nvPr/>
        </p:nvSpPr>
        <p:spPr>
          <a:xfrm>
            <a:off x="-13252" y="761133"/>
            <a:ext cx="1981538"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830327-5ABC-C346-B824-9E1A5B135F00}"/>
              </a:ext>
            </a:extLst>
          </p:cNvPr>
          <p:cNvSpPr txBox="1"/>
          <p:nvPr/>
        </p:nvSpPr>
        <p:spPr>
          <a:xfrm>
            <a:off x="132520" y="768625"/>
            <a:ext cx="1835765"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Observations</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27772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2" name="Rectangle 1">
            <a:extLst>
              <a:ext uri="{FF2B5EF4-FFF2-40B4-BE49-F238E27FC236}">
                <a16:creationId xmlns:a16="http://schemas.microsoft.com/office/drawing/2014/main" id="{ED6EE2C2-052C-7549-988B-B52BFF4FCC1D}"/>
              </a:ext>
            </a:extLst>
          </p:cNvPr>
          <p:cNvSpPr/>
          <p:nvPr/>
        </p:nvSpPr>
        <p:spPr>
          <a:xfrm>
            <a:off x="4374158" y="2610874"/>
            <a:ext cx="3536674"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THANK YOU</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68561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C586D24A-FFE8-E044-A729-4B3FAF819490}"/>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3" name="Picture 2">
            <a:extLst>
              <a:ext uri="{FF2B5EF4-FFF2-40B4-BE49-F238E27FC236}">
                <a16:creationId xmlns:a16="http://schemas.microsoft.com/office/drawing/2014/main" id="{45F8D8DB-FB13-9846-946E-9C230755DFC4}"/>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4" name="Rectangle 3">
            <a:extLst>
              <a:ext uri="{FF2B5EF4-FFF2-40B4-BE49-F238E27FC236}">
                <a16:creationId xmlns:a16="http://schemas.microsoft.com/office/drawing/2014/main" id="{91A21672-5B7C-EA43-A986-4E8497D77956}"/>
              </a:ext>
            </a:extLst>
          </p:cNvPr>
          <p:cNvSpPr/>
          <p:nvPr/>
        </p:nvSpPr>
        <p:spPr>
          <a:xfrm>
            <a:off x="-13253" y="761133"/>
            <a:ext cx="4094923"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96D635-D354-5E48-8E58-EF8A04FE67DB}"/>
              </a:ext>
            </a:extLst>
          </p:cNvPr>
          <p:cNvSpPr txBox="1"/>
          <p:nvPr/>
        </p:nvSpPr>
        <p:spPr>
          <a:xfrm>
            <a:off x="132520" y="768625"/>
            <a:ext cx="4267201"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Personal Data Protection Bill, 2018</a:t>
            </a:r>
            <a:endParaRPr lang="en-US" sz="2000" dirty="0">
              <a:solidFill>
                <a:schemeClr val="bg1"/>
              </a:solidFill>
              <a:latin typeface="Calibri" panose="020F0502020204030204" pitchFamily="34" charset="0"/>
              <a:cs typeface="Calibri" panose="020F0502020204030204" pitchFamily="34" charset="0"/>
            </a:endParaRPr>
          </a:p>
        </p:txBody>
      </p:sp>
      <p:sp>
        <p:nvSpPr>
          <p:cNvPr id="6" name="Content Placeholder 4">
            <a:extLst>
              <a:ext uri="{FF2B5EF4-FFF2-40B4-BE49-F238E27FC236}">
                <a16:creationId xmlns:a16="http://schemas.microsoft.com/office/drawing/2014/main" id="{C69E1525-07A3-3B46-8732-3F34C43A0D0F}"/>
              </a:ext>
            </a:extLst>
          </p:cNvPr>
          <p:cNvSpPr txBox="1">
            <a:spLocks/>
          </p:cNvSpPr>
          <p:nvPr/>
        </p:nvSpPr>
        <p:spPr>
          <a:xfrm>
            <a:off x="457200" y="1382398"/>
            <a:ext cx="10823480" cy="2235447"/>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Clr>
                <a:schemeClr val="tx1"/>
              </a:buClr>
              <a:buNone/>
            </a:pPr>
            <a:r>
              <a:rPr lang="en-US" dirty="0">
                <a:solidFill>
                  <a:schemeClr val="tx1"/>
                </a:solidFill>
                <a:latin typeface="Calibri" panose="020F0502020204030204" pitchFamily="34" charset="0"/>
                <a:cs typeface="Calibri" panose="020F0502020204030204" pitchFamily="34" charset="0"/>
              </a:rPr>
              <a:t>Three broad perspective to data protection are:</a:t>
            </a:r>
          </a:p>
          <a:p>
            <a:pPr>
              <a:buClr>
                <a:schemeClr val="tx1"/>
              </a:buClr>
            </a:pPr>
            <a:r>
              <a:rPr lang="en-US" b="1" dirty="0">
                <a:solidFill>
                  <a:schemeClr val="tx1"/>
                </a:solidFill>
                <a:latin typeface="Calibri" panose="020F0502020204030204" pitchFamily="34" charset="0"/>
                <a:cs typeface="Calibri" panose="020F0502020204030204" pitchFamily="34" charset="0"/>
              </a:rPr>
              <a:t>Laissez faire followed in US </a:t>
            </a:r>
            <a:r>
              <a:rPr lang="en-US" dirty="0">
                <a:solidFill>
                  <a:schemeClr val="tx1"/>
                </a:solidFill>
                <a:latin typeface="Calibri" panose="020F0502020204030204" pitchFamily="34" charset="0"/>
                <a:cs typeface="Calibri" panose="020F0502020204030204" pitchFamily="34" charset="0"/>
              </a:rPr>
              <a:t>(constitutional understanding of liberty and freedom )</a:t>
            </a:r>
          </a:p>
          <a:p>
            <a:pPr>
              <a:buClr>
                <a:schemeClr val="tx1"/>
              </a:buClr>
            </a:pPr>
            <a:r>
              <a:rPr lang="en-US" b="1" dirty="0">
                <a:solidFill>
                  <a:schemeClr val="tx1"/>
                </a:solidFill>
                <a:latin typeface="Calibri" panose="020F0502020204030204" pitchFamily="34" charset="0"/>
                <a:cs typeface="Calibri" panose="020F0502020204030204" pitchFamily="34" charset="0"/>
              </a:rPr>
              <a:t>GDPR in EU </a:t>
            </a:r>
            <a:r>
              <a:rPr lang="en-US" dirty="0">
                <a:solidFill>
                  <a:schemeClr val="tx1"/>
                </a:solidFill>
                <a:latin typeface="Calibri" panose="020F0502020204030204" pitchFamily="34" charset="0"/>
                <a:cs typeface="Calibri" panose="020F0502020204030204" pitchFamily="34" charset="0"/>
              </a:rPr>
              <a:t>(upholding dignity of an individual)</a:t>
            </a:r>
          </a:p>
          <a:p>
            <a:pPr>
              <a:buClr>
                <a:schemeClr val="tx1"/>
              </a:buClr>
            </a:pPr>
            <a:r>
              <a:rPr lang="en-US" b="1" dirty="0">
                <a:solidFill>
                  <a:schemeClr val="tx1"/>
                </a:solidFill>
                <a:latin typeface="Calibri" panose="020F0502020204030204" pitchFamily="34" charset="0"/>
                <a:cs typeface="Calibri" panose="020F0502020204030204" pitchFamily="34" charset="0"/>
              </a:rPr>
              <a:t>Data protection averting national security risks articulated by China </a:t>
            </a:r>
            <a:r>
              <a:rPr lang="en-US" dirty="0">
                <a:solidFill>
                  <a:schemeClr val="tx1"/>
                </a:solidFill>
                <a:latin typeface="Calibri" panose="020F0502020204030204" pitchFamily="34" charset="0"/>
                <a:cs typeface="Calibri" panose="020F0502020204030204" pitchFamily="34" charset="0"/>
              </a:rPr>
              <a:t>(privileges of the collective over the individual)</a:t>
            </a:r>
          </a:p>
          <a:p>
            <a:pPr>
              <a:buClr>
                <a:schemeClr val="tx1"/>
              </a:buClr>
            </a:pPr>
            <a:endParaRPr lang="en-US" dirty="0">
              <a:solidFill>
                <a:schemeClr val="tx1"/>
              </a:solidFill>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90650350-9BBF-6249-B87B-ABBF173461B7}"/>
              </a:ext>
            </a:extLst>
          </p:cNvPr>
          <p:cNvSpPr/>
          <p:nvPr/>
        </p:nvSpPr>
        <p:spPr>
          <a:xfrm>
            <a:off x="1" y="3866243"/>
            <a:ext cx="2425148"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5CE0428-EE66-C04A-BC92-172B4850679B}"/>
              </a:ext>
            </a:extLst>
          </p:cNvPr>
          <p:cNvSpPr txBox="1"/>
          <p:nvPr/>
        </p:nvSpPr>
        <p:spPr>
          <a:xfrm>
            <a:off x="145773" y="3873735"/>
            <a:ext cx="2279375"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Important Terms</a:t>
            </a:r>
            <a:endParaRPr lang="en-US" sz="2000" dirty="0">
              <a:solidFill>
                <a:schemeClr val="bg1"/>
              </a:solidFill>
              <a:latin typeface="Calibri" panose="020F0502020204030204" pitchFamily="34" charset="0"/>
              <a:cs typeface="Calibri" panose="020F0502020204030204" pitchFamily="34" charset="0"/>
            </a:endParaRPr>
          </a:p>
        </p:txBody>
      </p:sp>
      <p:sp>
        <p:nvSpPr>
          <p:cNvPr id="11" name="Content Placeholder 2">
            <a:extLst>
              <a:ext uri="{FF2B5EF4-FFF2-40B4-BE49-F238E27FC236}">
                <a16:creationId xmlns:a16="http://schemas.microsoft.com/office/drawing/2014/main" id="{94652418-1935-CD4D-A83B-150A407E149D}"/>
              </a:ext>
            </a:extLst>
          </p:cNvPr>
          <p:cNvSpPr txBox="1">
            <a:spLocks/>
          </p:cNvSpPr>
          <p:nvPr/>
        </p:nvSpPr>
        <p:spPr>
          <a:xfrm>
            <a:off x="457200" y="4522243"/>
            <a:ext cx="10823480" cy="1683432"/>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just">
              <a:buClr>
                <a:schemeClr val="tx1"/>
              </a:buClr>
            </a:pPr>
            <a:r>
              <a:rPr lang="en-US" b="1" dirty="0">
                <a:solidFill>
                  <a:schemeClr val="tx1"/>
                </a:solidFill>
                <a:latin typeface="Calibri" panose="020F0502020204030204" pitchFamily="34" charset="0"/>
                <a:cs typeface="Calibri" panose="020F0502020204030204" pitchFamily="34" charset="0"/>
              </a:rPr>
              <a:t>“Personal Data</a:t>
            </a:r>
            <a:r>
              <a:rPr lang="en-US" dirty="0">
                <a:solidFill>
                  <a:schemeClr val="tx1"/>
                </a:solidFill>
                <a:latin typeface="Calibri" panose="020F0502020204030204" pitchFamily="34" charset="0"/>
                <a:cs typeface="Calibri" panose="020F0502020204030204" pitchFamily="34" charset="0"/>
              </a:rPr>
              <a:t>” shall mean all data relating to a natural person including data from which an individual may be identified or identifiable, either directly or indirectly. </a:t>
            </a:r>
          </a:p>
          <a:p>
            <a:pPr algn="just">
              <a:buClr>
                <a:schemeClr val="tx1"/>
              </a:buClr>
            </a:pPr>
            <a:r>
              <a:rPr lang="en-US" b="1" dirty="0">
                <a:solidFill>
                  <a:schemeClr val="tx1"/>
                </a:solidFill>
                <a:latin typeface="Calibri" panose="020F0502020204030204" pitchFamily="34" charset="0"/>
                <a:cs typeface="Calibri" panose="020F0502020204030204" pitchFamily="34" charset="0"/>
              </a:rPr>
              <a:t>‘Processing’ </a:t>
            </a:r>
            <a:r>
              <a:rPr lang="en-US" dirty="0">
                <a:solidFill>
                  <a:schemeClr val="tx1"/>
                </a:solidFill>
                <a:latin typeface="Calibri" panose="020F0502020204030204" pitchFamily="34" charset="0"/>
                <a:cs typeface="Calibri" panose="020F0502020204030204" pitchFamily="34" charset="0"/>
              </a:rPr>
              <a:t>is defined broadly as the performance of operations on Personal Data and will include, </a:t>
            </a:r>
            <a:r>
              <a:rPr lang="en-US" i="1" dirty="0">
                <a:solidFill>
                  <a:schemeClr val="tx1"/>
                </a:solidFill>
                <a:latin typeface="Calibri" panose="020F0502020204030204" pitchFamily="34" charset="0"/>
                <a:cs typeface="Calibri" panose="020F0502020204030204" pitchFamily="34" charset="0"/>
              </a:rPr>
              <a:t>inter alia</a:t>
            </a:r>
            <a:r>
              <a:rPr lang="en-US" dirty="0">
                <a:solidFill>
                  <a:schemeClr val="tx1"/>
                </a:solidFill>
                <a:latin typeface="Calibri" panose="020F0502020204030204" pitchFamily="34" charset="0"/>
                <a:cs typeface="Calibri" panose="020F0502020204030204" pitchFamily="34" charset="0"/>
              </a:rPr>
              <a:t>, collection, storage, retrieval, usage, disclosure, transfer, structuring, alignment or combination, indexation, and erasure. </a:t>
            </a:r>
          </a:p>
          <a:p>
            <a:pPr>
              <a:buClr>
                <a:schemeClr val="tx1"/>
              </a:buClr>
            </a:pPr>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3025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C586D24A-FFE8-E044-A729-4B3FAF819490}"/>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3" name="Picture 2">
            <a:extLst>
              <a:ext uri="{FF2B5EF4-FFF2-40B4-BE49-F238E27FC236}">
                <a16:creationId xmlns:a16="http://schemas.microsoft.com/office/drawing/2014/main" id="{45F8D8DB-FB13-9846-946E-9C230755DFC4}"/>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4" name="Rectangle 3">
            <a:extLst>
              <a:ext uri="{FF2B5EF4-FFF2-40B4-BE49-F238E27FC236}">
                <a16:creationId xmlns:a16="http://schemas.microsoft.com/office/drawing/2014/main" id="{91A21672-5B7C-EA43-A986-4E8497D77956}"/>
              </a:ext>
            </a:extLst>
          </p:cNvPr>
          <p:cNvSpPr/>
          <p:nvPr/>
        </p:nvSpPr>
        <p:spPr>
          <a:xfrm>
            <a:off x="-13253" y="761133"/>
            <a:ext cx="1815549"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96D635-D354-5E48-8E58-EF8A04FE67DB}"/>
              </a:ext>
            </a:extLst>
          </p:cNvPr>
          <p:cNvSpPr txBox="1"/>
          <p:nvPr/>
        </p:nvSpPr>
        <p:spPr>
          <a:xfrm>
            <a:off x="132520" y="768625"/>
            <a:ext cx="1789045"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Continued…</a:t>
            </a:r>
            <a:endParaRPr lang="en-US" sz="2000" dirty="0">
              <a:solidFill>
                <a:schemeClr val="bg1"/>
              </a:solidFill>
              <a:latin typeface="Calibri" panose="020F0502020204030204" pitchFamily="34" charset="0"/>
              <a:cs typeface="Calibri" panose="020F0502020204030204" pitchFamily="34" charset="0"/>
            </a:endParaRPr>
          </a:p>
        </p:txBody>
      </p:sp>
      <p:sp>
        <p:nvSpPr>
          <p:cNvPr id="11" name="Content Placeholder 2">
            <a:extLst>
              <a:ext uri="{FF2B5EF4-FFF2-40B4-BE49-F238E27FC236}">
                <a16:creationId xmlns:a16="http://schemas.microsoft.com/office/drawing/2014/main" id="{94652418-1935-CD4D-A83B-150A407E149D}"/>
              </a:ext>
            </a:extLst>
          </p:cNvPr>
          <p:cNvSpPr txBox="1">
            <a:spLocks/>
          </p:cNvSpPr>
          <p:nvPr/>
        </p:nvSpPr>
        <p:spPr>
          <a:xfrm>
            <a:off x="457199" y="1461910"/>
            <a:ext cx="10823480" cy="4024490"/>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lvl="0" algn="just">
              <a:buClr>
                <a:schemeClr val="tx1"/>
              </a:buClr>
            </a:pPr>
            <a:r>
              <a:rPr lang="en-US" b="1" dirty="0">
                <a:solidFill>
                  <a:schemeClr val="tx1"/>
                </a:solidFill>
                <a:latin typeface="Calibri" panose="020F0502020204030204" pitchFamily="34" charset="0"/>
                <a:cs typeface="Calibri" panose="020F0502020204030204" pitchFamily="34" charset="0"/>
              </a:rPr>
              <a:t>Sensitive Personal Data </a:t>
            </a:r>
            <a:r>
              <a:rPr lang="en-US" dirty="0">
                <a:solidFill>
                  <a:schemeClr val="tx1"/>
                </a:solidFill>
                <a:latin typeface="Calibri" panose="020F0502020204030204" pitchFamily="34" charset="0"/>
                <a:cs typeface="Calibri" panose="020F0502020204030204" pitchFamily="34" charset="0"/>
              </a:rPr>
              <a:t>shall include passwords, financial data, health data, official identifier, sex life, sexual orientation, biometric and genetic data, and data that reveals transgender status, intersex status, caste, tribe, religious or political beliefs or affiliations of an individual,</a:t>
            </a:r>
          </a:p>
          <a:p>
            <a:pPr lvl="0" algn="just">
              <a:buClr>
                <a:schemeClr val="tx1"/>
              </a:buClr>
            </a:pPr>
            <a:r>
              <a:rPr lang="en-US" dirty="0">
                <a:solidFill>
                  <a:schemeClr val="tx1"/>
                </a:solidFill>
                <a:latin typeface="Calibri" panose="020F0502020204030204" pitchFamily="34" charset="0"/>
                <a:cs typeface="Calibri" panose="020F0502020204030204" pitchFamily="34" charset="0"/>
              </a:rPr>
              <a:t>The DPA will be given the residuary power to notify further categories in accordance with the criteria set by law. </a:t>
            </a:r>
          </a:p>
          <a:p>
            <a:pPr algn="just">
              <a:buClr>
                <a:schemeClr val="tx1"/>
              </a:buClr>
            </a:pPr>
            <a:r>
              <a:rPr lang="en-US" b="1" dirty="0">
                <a:solidFill>
                  <a:schemeClr val="tx1"/>
                </a:solidFill>
                <a:latin typeface="Calibri" panose="020F0502020204030204" pitchFamily="34" charset="0"/>
                <a:cs typeface="Calibri" panose="020F0502020204030204" pitchFamily="34" charset="0"/>
              </a:rPr>
              <a:t>Data fiduciary: </a:t>
            </a:r>
            <a:r>
              <a:rPr lang="en-US" dirty="0">
                <a:solidFill>
                  <a:schemeClr val="tx1"/>
                </a:solidFill>
                <a:latin typeface="Calibri" panose="020F0502020204030204" pitchFamily="34" charset="0"/>
                <a:cs typeface="Calibri" panose="020F0502020204030204" pitchFamily="34" charset="0"/>
              </a:rPr>
              <a:t>any person, including the State, a company, any juristic entity or any individual who alone or in conjunction with others determines the purpose and means of processing of personal data; </a:t>
            </a:r>
          </a:p>
          <a:p>
            <a:pPr algn="just">
              <a:buClr>
                <a:schemeClr val="tx1"/>
              </a:buClr>
            </a:pPr>
            <a:r>
              <a:rPr lang="en-US" b="1" dirty="0">
                <a:solidFill>
                  <a:schemeClr val="tx1"/>
                </a:solidFill>
                <a:latin typeface="Calibri" panose="020F0502020204030204" pitchFamily="34" charset="0"/>
                <a:cs typeface="Calibri" panose="020F0502020204030204" pitchFamily="34" charset="0"/>
              </a:rPr>
              <a:t>Data principal: </a:t>
            </a:r>
            <a:r>
              <a:rPr lang="en-US" dirty="0">
                <a:solidFill>
                  <a:schemeClr val="tx1"/>
                </a:solidFill>
                <a:latin typeface="Calibri" panose="020F0502020204030204" pitchFamily="34" charset="0"/>
                <a:cs typeface="Calibri" panose="020F0502020204030204" pitchFamily="34" charset="0"/>
              </a:rPr>
              <a:t>the natural person to whom the personal data belongs to (an individual,  a Hindu undivided family, a company, firm, state, juridical person).</a:t>
            </a:r>
          </a:p>
          <a:p>
            <a:pPr algn="just">
              <a:buClr>
                <a:schemeClr val="tx1"/>
              </a:buClr>
            </a:pPr>
            <a:r>
              <a:rPr lang="en-US" b="1" dirty="0">
                <a:solidFill>
                  <a:schemeClr val="tx1"/>
                </a:solidFill>
                <a:latin typeface="Calibri" panose="020F0502020204030204" pitchFamily="34" charset="0"/>
                <a:cs typeface="Calibri" panose="020F0502020204030204" pitchFamily="34" charset="0"/>
              </a:rPr>
              <a:t>Data processor: </a:t>
            </a:r>
            <a:r>
              <a:rPr lang="en-US" dirty="0">
                <a:solidFill>
                  <a:schemeClr val="tx1"/>
                </a:solidFill>
                <a:latin typeface="Calibri" panose="020F0502020204030204" pitchFamily="34" charset="0"/>
                <a:cs typeface="Calibri" panose="020F0502020204030204" pitchFamily="34" charset="0"/>
              </a:rPr>
              <a:t>any person, including the State, a company, any juristic entity or any individual who processes personal data on behalf of a data fiduciary, but does not include an employee of the data fiduciary.</a:t>
            </a:r>
          </a:p>
        </p:txBody>
      </p:sp>
    </p:spTree>
    <p:extLst>
      <p:ext uri="{BB962C8B-B14F-4D97-AF65-F5344CB8AC3E}">
        <p14:creationId xmlns:p14="http://schemas.microsoft.com/office/powerpoint/2010/main" val="1423542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C586D24A-FFE8-E044-A729-4B3FAF819490}"/>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3" name="Picture 2">
            <a:extLst>
              <a:ext uri="{FF2B5EF4-FFF2-40B4-BE49-F238E27FC236}">
                <a16:creationId xmlns:a16="http://schemas.microsoft.com/office/drawing/2014/main" id="{45F8D8DB-FB13-9846-946E-9C230755DFC4}"/>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4" name="Rectangle 3">
            <a:extLst>
              <a:ext uri="{FF2B5EF4-FFF2-40B4-BE49-F238E27FC236}">
                <a16:creationId xmlns:a16="http://schemas.microsoft.com/office/drawing/2014/main" id="{91A21672-5B7C-EA43-A986-4E8497D77956}"/>
              </a:ext>
            </a:extLst>
          </p:cNvPr>
          <p:cNvSpPr/>
          <p:nvPr/>
        </p:nvSpPr>
        <p:spPr>
          <a:xfrm>
            <a:off x="-13253" y="761133"/>
            <a:ext cx="1842054"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296D635-D354-5E48-8E58-EF8A04FE67DB}"/>
              </a:ext>
            </a:extLst>
          </p:cNvPr>
          <p:cNvSpPr txBox="1"/>
          <p:nvPr/>
        </p:nvSpPr>
        <p:spPr>
          <a:xfrm>
            <a:off x="132521" y="768625"/>
            <a:ext cx="1696280"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Applicability</a:t>
            </a:r>
            <a:endParaRPr lang="en-US" sz="2000" dirty="0">
              <a:solidFill>
                <a:schemeClr val="bg1"/>
              </a:solidFill>
              <a:latin typeface="Calibri" panose="020F0502020204030204" pitchFamily="34" charset="0"/>
              <a:cs typeface="Calibri" panose="020F0502020204030204" pitchFamily="34" charset="0"/>
            </a:endParaRPr>
          </a:p>
        </p:txBody>
      </p:sp>
      <p:sp>
        <p:nvSpPr>
          <p:cNvPr id="11" name="Content Placeholder 2">
            <a:extLst>
              <a:ext uri="{FF2B5EF4-FFF2-40B4-BE49-F238E27FC236}">
                <a16:creationId xmlns:a16="http://schemas.microsoft.com/office/drawing/2014/main" id="{94652418-1935-CD4D-A83B-150A407E149D}"/>
              </a:ext>
            </a:extLst>
          </p:cNvPr>
          <p:cNvSpPr txBox="1">
            <a:spLocks/>
          </p:cNvSpPr>
          <p:nvPr/>
        </p:nvSpPr>
        <p:spPr>
          <a:xfrm>
            <a:off x="457199" y="1461910"/>
            <a:ext cx="10823480" cy="4024490"/>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gn="just">
              <a:buClr>
                <a:schemeClr val="tx1"/>
              </a:buClr>
              <a:buNone/>
            </a:pPr>
            <a:r>
              <a:rPr lang="en-US" dirty="0">
                <a:solidFill>
                  <a:schemeClr val="tx1"/>
                </a:solidFill>
                <a:latin typeface="Calibri" panose="020F0502020204030204" pitchFamily="34" charset="0"/>
                <a:cs typeface="Calibri" panose="020F0502020204030204" pitchFamily="34" charset="0"/>
              </a:rPr>
              <a:t>The law will cover processing of personal data by both public and private entities. The bill administers all processing of personal data:</a:t>
            </a:r>
          </a:p>
          <a:p>
            <a:pPr marL="571500" lvl="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within India.</a:t>
            </a:r>
          </a:p>
          <a:p>
            <a:pPr marL="571500" lvl="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by state, non-state or foreign entities, within India.</a:t>
            </a:r>
          </a:p>
          <a:p>
            <a:pPr marL="571500" lvl="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by data fiduciaries or data processors not present within India but having connection with any business in India.</a:t>
            </a:r>
          </a:p>
          <a:p>
            <a:pPr algn="just">
              <a:buClr>
                <a:schemeClr val="tx1"/>
              </a:buClr>
              <a:buNone/>
            </a:pPr>
            <a:r>
              <a:rPr lang="en-US" dirty="0">
                <a:solidFill>
                  <a:schemeClr val="tx1"/>
                </a:solidFill>
                <a:latin typeface="Calibri" panose="020F0502020204030204" pitchFamily="34" charset="0"/>
                <a:cs typeface="Calibri" panose="020F0502020204030204" pitchFamily="34" charset="0"/>
              </a:rPr>
              <a:t>    </a:t>
            </a:r>
          </a:p>
          <a:p>
            <a:pPr algn="just">
              <a:buClr>
                <a:schemeClr val="tx1"/>
              </a:buClr>
              <a:buNone/>
            </a:pPr>
            <a:r>
              <a:rPr lang="en-US" u="sng" dirty="0">
                <a:solidFill>
                  <a:schemeClr val="tx1"/>
                </a:solidFill>
                <a:latin typeface="Calibri" panose="020F0502020204030204" pitchFamily="34" charset="0"/>
                <a:cs typeface="Calibri" panose="020F0502020204030204" pitchFamily="34" charset="0"/>
              </a:rPr>
              <a:t>Exception</a:t>
            </a:r>
            <a:r>
              <a:rPr lang="en-US" dirty="0">
                <a:solidFill>
                  <a:schemeClr val="tx1"/>
                </a:solidFill>
                <a:latin typeface="Calibri" panose="020F0502020204030204" pitchFamily="34" charset="0"/>
                <a:cs typeface="Calibri" panose="020F0502020204030204" pitchFamily="34" charset="0"/>
              </a:rPr>
              <a:t>: The bill is not applicable to anonymized data, this exclusion will not extend to mere de-</a:t>
            </a:r>
          </a:p>
          <a:p>
            <a:pPr algn="just">
              <a:buClr>
                <a:schemeClr val="tx1"/>
              </a:buClr>
              <a:buNone/>
            </a:pPr>
            <a:r>
              <a:rPr lang="en-US" dirty="0">
                <a:solidFill>
                  <a:schemeClr val="tx1"/>
                </a:solidFill>
                <a:latin typeface="Calibri" panose="020F0502020204030204" pitchFamily="34" charset="0"/>
                <a:cs typeface="Calibri" panose="020F0502020204030204" pitchFamily="34" charset="0"/>
              </a:rPr>
              <a:t>identification, a potentially reversible process where identifiers have been removed, masked, or</a:t>
            </a:r>
          </a:p>
          <a:p>
            <a:pPr algn="just">
              <a:buClr>
                <a:schemeClr val="tx1"/>
              </a:buClr>
              <a:buNone/>
            </a:pPr>
            <a:r>
              <a:rPr lang="en-US" dirty="0">
                <a:solidFill>
                  <a:schemeClr val="tx1"/>
                </a:solidFill>
                <a:latin typeface="Calibri" panose="020F0502020204030204" pitchFamily="34" charset="0"/>
                <a:cs typeface="Calibri" panose="020F0502020204030204" pitchFamily="34" charset="0"/>
              </a:rPr>
              <a:t>replaced with unique codes. </a:t>
            </a:r>
          </a:p>
          <a:p>
            <a:pPr algn="just">
              <a:buClr>
                <a:schemeClr val="tx1"/>
              </a:buClr>
            </a:pPr>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6026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12E5AAEE-98F2-2144-83BC-505546537291}"/>
              </a:ext>
            </a:extLst>
          </p:cNvPr>
          <p:cNvGraphicFramePr/>
          <p:nvPr>
            <p:extLst>
              <p:ext uri="{D42A27DB-BD31-4B8C-83A1-F6EECF244321}">
                <p14:modId xmlns:p14="http://schemas.microsoft.com/office/powerpoint/2010/main" val="2762024370"/>
              </p:ext>
            </p:extLst>
          </p:nvPr>
        </p:nvGraphicFramePr>
        <p:xfrm>
          <a:off x="362857" y="1204686"/>
          <a:ext cx="11509829" cy="55009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2">
            <a:extLst>
              <a:ext uri="{FF2B5EF4-FFF2-40B4-BE49-F238E27FC236}">
                <a16:creationId xmlns:a16="http://schemas.microsoft.com/office/drawing/2014/main" id="{5A2B60EB-3873-9148-AC5A-7D834BFC6FDF}"/>
              </a:ext>
            </a:extLst>
          </p:cNvPr>
          <p:cNvSpPr txBox="1">
            <a:spLocks/>
          </p:cNvSpPr>
          <p:nvPr/>
        </p:nvSpPr>
        <p:spPr>
          <a:xfrm>
            <a:off x="457199" y="707165"/>
            <a:ext cx="10823480" cy="393394"/>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Clr>
                <a:schemeClr val="tx1"/>
              </a:buClr>
              <a:buNone/>
            </a:pPr>
            <a:r>
              <a:rPr lang="en-US" dirty="0">
                <a:solidFill>
                  <a:schemeClr val="tx1"/>
                </a:solidFill>
                <a:latin typeface="Calibri" panose="020F0502020204030204" pitchFamily="34" charset="0"/>
                <a:cs typeface="Calibri" panose="020F0502020204030204" pitchFamily="34" charset="0"/>
              </a:rPr>
              <a:t>It mostly incorporates obligation of Data fiduciary, much like GDPR:</a:t>
            </a:r>
            <a:br>
              <a:rPr lang="en-US" dirty="0">
                <a:solidFill>
                  <a:schemeClr val="tx1"/>
                </a:solidFill>
                <a:latin typeface="Calibri" panose="020F0502020204030204" pitchFamily="34" charset="0"/>
                <a:cs typeface="Calibri" panose="020F0502020204030204" pitchFamily="34" charset="0"/>
              </a:rPr>
            </a:br>
            <a:endParaRPr lang="en-US" dirty="0">
              <a:solidFill>
                <a:schemeClr val="tx1"/>
              </a:solidFill>
              <a:latin typeface="Calibri" panose="020F0502020204030204" pitchFamily="34" charset="0"/>
              <a:cs typeface="Calibri" panose="020F0502020204030204" pitchFamily="34" charset="0"/>
            </a:endParaRPr>
          </a:p>
        </p:txBody>
      </p:sp>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7"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8">
            <a:alphaModFix amt="50000"/>
          </a:blip>
          <a:stretch>
            <a:fillRect/>
          </a:stretch>
        </p:blipFill>
        <p:spPr>
          <a:xfrm>
            <a:off x="94695" y="104465"/>
            <a:ext cx="2726198" cy="363493"/>
          </a:xfrm>
          <a:prstGeom prst="rect">
            <a:avLst/>
          </a:prstGeom>
        </p:spPr>
      </p:pic>
    </p:spTree>
    <p:extLst>
      <p:ext uri="{BB962C8B-B14F-4D97-AF65-F5344CB8AC3E}">
        <p14:creationId xmlns:p14="http://schemas.microsoft.com/office/powerpoint/2010/main" val="722830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12E5AAEE-98F2-2144-83BC-505546537291}"/>
              </a:ext>
            </a:extLst>
          </p:cNvPr>
          <p:cNvGraphicFramePr/>
          <p:nvPr>
            <p:extLst>
              <p:ext uri="{D42A27DB-BD31-4B8C-83A1-F6EECF244321}">
                <p14:modId xmlns:p14="http://schemas.microsoft.com/office/powerpoint/2010/main" val="4229291496"/>
              </p:ext>
            </p:extLst>
          </p:nvPr>
        </p:nvGraphicFramePr>
        <p:xfrm>
          <a:off x="362857" y="1461910"/>
          <a:ext cx="11509829" cy="5243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7"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8">
            <a:alphaModFix amt="50000"/>
          </a:blip>
          <a:stretch>
            <a:fillRect/>
          </a:stretch>
        </p:blipFill>
        <p:spPr>
          <a:xfrm>
            <a:off x="94695" y="104465"/>
            <a:ext cx="2726198" cy="363493"/>
          </a:xfrm>
          <a:prstGeom prst="rect">
            <a:avLst/>
          </a:prstGeom>
        </p:spPr>
      </p:pic>
      <p:sp>
        <p:nvSpPr>
          <p:cNvPr id="7" name="Rectangle 6">
            <a:extLst>
              <a:ext uri="{FF2B5EF4-FFF2-40B4-BE49-F238E27FC236}">
                <a16:creationId xmlns:a16="http://schemas.microsoft.com/office/drawing/2014/main" id="{5D41E786-9737-4E40-A6B6-CF686AA135B3}"/>
              </a:ext>
            </a:extLst>
          </p:cNvPr>
          <p:cNvSpPr/>
          <p:nvPr/>
        </p:nvSpPr>
        <p:spPr>
          <a:xfrm>
            <a:off x="-13253" y="761133"/>
            <a:ext cx="1815549"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0DA958-20AD-F343-9077-7C0A57E5C63A}"/>
              </a:ext>
            </a:extLst>
          </p:cNvPr>
          <p:cNvSpPr txBox="1"/>
          <p:nvPr/>
        </p:nvSpPr>
        <p:spPr>
          <a:xfrm>
            <a:off x="132520" y="768625"/>
            <a:ext cx="1789045"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Continued…</a:t>
            </a:r>
            <a:endParaRPr lang="en-US"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8716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7" name="Rectangle 6">
            <a:extLst>
              <a:ext uri="{FF2B5EF4-FFF2-40B4-BE49-F238E27FC236}">
                <a16:creationId xmlns:a16="http://schemas.microsoft.com/office/drawing/2014/main" id="{5D41E786-9737-4E40-A6B6-CF686AA135B3}"/>
              </a:ext>
            </a:extLst>
          </p:cNvPr>
          <p:cNvSpPr/>
          <p:nvPr/>
        </p:nvSpPr>
        <p:spPr>
          <a:xfrm>
            <a:off x="-13253" y="761133"/>
            <a:ext cx="3453139"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0DA958-20AD-F343-9077-7C0A57E5C63A}"/>
              </a:ext>
            </a:extLst>
          </p:cNvPr>
          <p:cNvSpPr txBox="1"/>
          <p:nvPr/>
        </p:nvSpPr>
        <p:spPr>
          <a:xfrm>
            <a:off x="132520" y="768625"/>
            <a:ext cx="3423480"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Section7: Lawful processing</a:t>
            </a:r>
          </a:p>
        </p:txBody>
      </p:sp>
      <p:graphicFrame>
        <p:nvGraphicFramePr>
          <p:cNvPr id="2" name="Diagram 1">
            <a:extLst>
              <a:ext uri="{FF2B5EF4-FFF2-40B4-BE49-F238E27FC236}">
                <a16:creationId xmlns:a16="http://schemas.microsoft.com/office/drawing/2014/main" id="{9F455B9B-9865-244C-98A2-32DBA8452882}"/>
              </a:ext>
            </a:extLst>
          </p:cNvPr>
          <p:cNvGraphicFramePr/>
          <p:nvPr>
            <p:extLst>
              <p:ext uri="{D42A27DB-BD31-4B8C-83A1-F6EECF244321}">
                <p14:modId xmlns:p14="http://schemas.microsoft.com/office/powerpoint/2010/main" val="1333860744"/>
              </p:ext>
            </p:extLst>
          </p:nvPr>
        </p:nvGraphicFramePr>
        <p:xfrm>
          <a:off x="275771" y="1461910"/>
          <a:ext cx="11004909" cy="51856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68597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81EC3AA5-975B-4C4A-98CB-BBBB8143A74A}"/>
              </a:ext>
            </a:extLst>
          </p:cNvPr>
          <p:cNvSpPr/>
          <p:nvPr/>
        </p:nvSpPr>
        <p:spPr>
          <a:xfrm>
            <a:off x="11280680" y="104465"/>
            <a:ext cx="839095" cy="288190"/>
          </a:xfrm>
          <a:prstGeom prst="rect">
            <a:avLst/>
          </a:prstGeom>
          <a:blipFill>
            <a:blip r:embed="rId2" cstate="print">
              <a:alphaModFix amt="50000"/>
            </a:blip>
            <a:stretch>
              <a:fillRect/>
            </a:stretch>
          </a:blipFill>
        </p:spPr>
        <p:txBody>
          <a:bodyPr wrap="square" lIns="0" tIns="0" rIns="0" bIns="0" rtlCol="0">
            <a:noAutofit/>
          </a:bodyPr>
          <a:lstStyle/>
          <a:p>
            <a:endParaRPr/>
          </a:p>
        </p:txBody>
      </p:sp>
      <p:pic>
        <p:nvPicPr>
          <p:cNvPr id="6" name="Picture 5">
            <a:extLst>
              <a:ext uri="{FF2B5EF4-FFF2-40B4-BE49-F238E27FC236}">
                <a16:creationId xmlns:a16="http://schemas.microsoft.com/office/drawing/2014/main" id="{9C29F88E-52DD-BC48-98F9-19A81D36C8AA}"/>
              </a:ext>
            </a:extLst>
          </p:cNvPr>
          <p:cNvPicPr>
            <a:picLocks noChangeAspect="1"/>
          </p:cNvPicPr>
          <p:nvPr/>
        </p:nvPicPr>
        <p:blipFill>
          <a:blip r:embed="rId3">
            <a:alphaModFix amt="50000"/>
          </a:blip>
          <a:stretch>
            <a:fillRect/>
          </a:stretch>
        </p:blipFill>
        <p:spPr>
          <a:xfrm>
            <a:off x="94695" y="104465"/>
            <a:ext cx="2726198" cy="363493"/>
          </a:xfrm>
          <a:prstGeom prst="rect">
            <a:avLst/>
          </a:prstGeom>
        </p:spPr>
      </p:pic>
      <p:sp>
        <p:nvSpPr>
          <p:cNvPr id="7" name="Rectangle 6">
            <a:extLst>
              <a:ext uri="{FF2B5EF4-FFF2-40B4-BE49-F238E27FC236}">
                <a16:creationId xmlns:a16="http://schemas.microsoft.com/office/drawing/2014/main" id="{5D41E786-9737-4E40-A6B6-CF686AA135B3}"/>
              </a:ext>
            </a:extLst>
          </p:cNvPr>
          <p:cNvSpPr/>
          <p:nvPr/>
        </p:nvSpPr>
        <p:spPr>
          <a:xfrm>
            <a:off x="-13253" y="761133"/>
            <a:ext cx="3453139" cy="4076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0DA958-20AD-F343-9077-7C0A57E5C63A}"/>
              </a:ext>
            </a:extLst>
          </p:cNvPr>
          <p:cNvSpPr txBox="1"/>
          <p:nvPr/>
        </p:nvSpPr>
        <p:spPr>
          <a:xfrm>
            <a:off x="132520" y="768625"/>
            <a:ext cx="3423480" cy="400110"/>
          </a:xfrm>
          <a:prstGeom prst="rect">
            <a:avLst/>
          </a:prstGeom>
          <a:noFill/>
        </p:spPr>
        <p:txBody>
          <a:bodyPr wrap="square" rtlCol="0">
            <a:spAutoFit/>
          </a:bodyPr>
          <a:lstStyle/>
          <a:p>
            <a:r>
              <a:rPr lang="en-US" sz="2000" b="1" dirty="0">
                <a:solidFill>
                  <a:schemeClr val="bg1"/>
                </a:solidFill>
                <a:latin typeface="Calibri" panose="020F0502020204030204" pitchFamily="34" charset="0"/>
                <a:cs typeface="Calibri" panose="020F0502020204030204" pitchFamily="34" charset="0"/>
              </a:rPr>
              <a:t>Section7: Lawful processing</a:t>
            </a:r>
          </a:p>
        </p:txBody>
      </p:sp>
      <p:sp>
        <p:nvSpPr>
          <p:cNvPr id="9" name="Content Placeholder 2">
            <a:extLst>
              <a:ext uri="{FF2B5EF4-FFF2-40B4-BE49-F238E27FC236}">
                <a16:creationId xmlns:a16="http://schemas.microsoft.com/office/drawing/2014/main" id="{F98BAE11-E1AD-E342-956A-029692D0CB71}"/>
              </a:ext>
            </a:extLst>
          </p:cNvPr>
          <p:cNvSpPr txBox="1">
            <a:spLocks/>
          </p:cNvSpPr>
          <p:nvPr/>
        </p:nvSpPr>
        <p:spPr>
          <a:xfrm>
            <a:off x="457200" y="1461910"/>
            <a:ext cx="10823480" cy="493889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gn="just">
              <a:buClr>
                <a:schemeClr val="tx1"/>
              </a:buClr>
              <a:buNone/>
            </a:pPr>
            <a:r>
              <a:rPr lang="en-US" b="1" dirty="0">
                <a:solidFill>
                  <a:schemeClr val="tx1"/>
                </a:solidFill>
                <a:latin typeface="Calibri" panose="020F0502020204030204" pitchFamily="34" charset="0"/>
                <a:cs typeface="Calibri" panose="020F0502020204030204" pitchFamily="34" charset="0"/>
              </a:rPr>
              <a:t>Chapter 3: Grounds for Processing Of Personal Data </a:t>
            </a:r>
          </a:p>
          <a:p>
            <a:pPr marL="0" indent="0" algn="just">
              <a:buClr>
                <a:schemeClr val="tx1"/>
              </a:buClr>
              <a:buNone/>
            </a:pPr>
            <a:r>
              <a:rPr lang="en-US" dirty="0">
                <a:solidFill>
                  <a:schemeClr val="tx1"/>
                </a:solidFill>
                <a:latin typeface="Calibri" panose="020F0502020204030204" pitchFamily="34" charset="0"/>
                <a:cs typeface="Calibri" panose="020F0502020204030204" pitchFamily="34" charset="0"/>
              </a:rPr>
              <a:t>The Bill allows processing of data by fiduciaries if </a:t>
            </a:r>
            <a:r>
              <a:rPr lang="en-US" b="1" dirty="0">
                <a:solidFill>
                  <a:schemeClr val="tx1"/>
                </a:solidFill>
                <a:latin typeface="Calibri" panose="020F0502020204030204" pitchFamily="34" charset="0"/>
                <a:cs typeface="Calibri" panose="020F0502020204030204" pitchFamily="34" charset="0"/>
              </a:rPr>
              <a:t>consent</a:t>
            </a:r>
            <a:r>
              <a:rPr lang="en-US" dirty="0">
                <a:solidFill>
                  <a:schemeClr val="tx1"/>
                </a:solidFill>
                <a:latin typeface="Calibri" panose="020F0502020204030204" pitchFamily="34" charset="0"/>
                <a:cs typeface="Calibri" panose="020F0502020204030204" pitchFamily="34" charset="0"/>
              </a:rPr>
              <a:t> is provided.  However, in certain circumstances, processing of data may be permitted without consent of the individual.  </a:t>
            </a:r>
          </a:p>
          <a:p>
            <a:pPr algn="just">
              <a:buClr>
                <a:schemeClr val="tx1"/>
              </a:buClr>
              <a:buFont typeface="Wingdings 2" pitchFamily="18" charset="2"/>
              <a:buNone/>
            </a:pPr>
            <a:r>
              <a:rPr lang="en-US" dirty="0">
                <a:solidFill>
                  <a:schemeClr val="tx1"/>
                </a:solidFill>
                <a:latin typeface="Calibri" panose="020F0502020204030204" pitchFamily="34" charset="0"/>
                <a:cs typeface="Calibri" panose="020F0502020204030204" pitchFamily="34" charset="0"/>
              </a:rPr>
              <a:t>These grounds include: </a:t>
            </a:r>
          </a:p>
          <a:p>
            <a:pPr marL="57150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if necessary for any function of Parliament or state legislature, or if required by the state for providing benefits to the individual, </a:t>
            </a:r>
          </a:p>
          <a:p>
            <a:pPr marL="57150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if required under law or for the compliance of any court judgment, </a:t>
            </a:r>
          </a:p>
          <a:p>
            <a:pPr marL="57150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to respond to a medical emergency, threat to public health or breakdown of public order, or, </a:t>
            </a:r>
          </a:p>
          <a:p>
            <a:pPr marL="571500" indent="-571500" algn="just">
              <a:buClr>
                <a:schemeClr val="tx1"/>
              </a:buClr>
              <a:buFont typeface="+mj-lt"/>
              <a:buAutoNum type="romanLcPeriod"/>
            </a:pPr>
            <a:r>
              <a:rPr lang="en-US" dirty="0">
                <a:solidFill>
                  <a:schemeClr val="tx1"/>
                </a:solidFill>
                <a:latin typeface="Calibri" panose="020F0502020204030204" pitchFamily="34" charset="0"/>
                <a:cs typeface="Calibri" panose="020F0502020204030204" pitchFamily="34" charset="0"/>
              </a:rPr>
              <a:t>for reasonable purposes specified by the Authority, related to activities such as fraud detection, debt recovery, and whistle blowing. </a:t>
            </a:r>
          </a:p>
        </p:txBody>
      </p:sp>
    </p:spTree>
    <p:extLst>
      <p:ext uri="{BB962C8B-B14F-4D97-AF65-F5344CB8AC3E}">
        <p14:creationId xmlns:p14="http://schemas.microsoft.com/office/powerpoint/2010/main" val="93621657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{38A34C44-D731-134B-8108-B60601B1C7D4}tf10001124</Template>
  <TotalTime>1692</TotalTime>
  <Words>2522</Words>
  <Application>Microsoft Macintosh PowerPoint</Application>
  <PresentationFormat>Widescreen</PresentationFormat>
  <Paragraphs>169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Corbel</vt:lpstr>
      <vt:lpstr>Times New Roman</vt:lpstr>
      <vt:lpstr>Wingdings</vt:lpstr>
      <vt:lpstr>Wingdings 2</vt:lpstr>
      <vt:lpstr>Frame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Ankit Kumar</dc:creator>
  <cp:lastModifiedBy>Ankit Kumar</cp:lastModifiedBy>
  <cp:revision>20</cp:revision>
  <dcterms:created xsi:type="dcterms:W3CDTF">2018-09-06T08:38:46Z</dcterms:created>
  <dcterms:modified xsi:type="dcterms:W3CDTF">2018-09-07T12:51:22Z</dcterms:modified>
</cp:coreProperties>
</file>